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5"/>
    <p:sldMasterId id="2147483648" r:id="rId6"/>
  </p:sldMasterIdLst>
  <p:notesMasterIdLst>
    <p:notesMasterId r:id="rId49"/>
  </p:notesMasterIdLst>
  <p:sldIdLst>
    <p:sldId id="256" r:id="rId7"/>
    <p:sldId id="278" r:id="rId8"/>
    <p:sldId id="275" r:id="rId9"/>
    <p:sldId id="257" r:id="rId10"/>
    <p:sldId id="258" r:id="rId11"/>
    <p:sldId id="259" r:id="rId12"/>
    <p:sldId id="260" r:id="rId13"/>
    <p:sldId id="262" r:id="rId14"/>
    <p:sldId id="264" r:id="rId15"/>
    <p:sldId id="263" r:id="rId16"/>
    <p:sldId id="266" r:id="rId17"/>
    <p:sldId id="265" r:id="rId18"/>
    <p:sldId id="273" r:id="rId19"/>
    <p:sldId id="285" r:id="rId20"/>
    <p:sldId id="268" r:id="rId21"/>
    <p:sldId id="267" r:id="rId22"/>
    <p:sldId id="269" r:id="rId23"/>
    <p:sldId id="271" r:id="rId24"/>
    <p:sldId id="276" r:id="rId25"/>
    <p:sldId id="295" r:id="rId26"/>
    <p:sldId id="300" r:id="rId27"/>
    <p:sldId id="277" r:id="rId28"/>
    <p:sldId id="272" r:id="rId29"/>
    <p:sldId id="279" r:id="rId30"/>
    <p:sldId id="280" r:id="rId31"/>
    <p:sldId id="281" r:id="rId32"/>
    <p:sldId id="282" r:id="rId33"/>
    <p:sldId id="283" r:id="rId34"/>
    <p:sldId id="284" r:id="rId35"/>
    <p:sldId id="290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6" r:id="rId44"/>
    <p:sldId id="297" r:id="rId45"/>
    <p:sldId id="298" r:id="rId46"/>
    <p:sldId id="299" r:id="rId47"/>
    <p:sldId id="294" r:id="rId48"/>
  </p:sldIdLst>
  <p:sldSz cx="9144000" cy="6858000" type="screen4x3"/>
  <p:notesSz cx="6735763" cy="9869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29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DD5D607-81C3-42A5-AFFC-898BC952D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474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916A94-B9EA-4BB0-98F8-B760CA1533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474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7E6747-EE6F-458A-B133-C588C461B1E8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4DCB923-DCBB-4B99-A28E-610885128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9FE1520-DBDE-4FDE-A764-8A9AE6164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69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8A58F5-1B8B-41C1-B867-CED0B6D1B3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9314B4-11F9-47A2-BF42-73254C325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40CDDB-4FAE-48E1-A9A8-480EF686BB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9E2049D6-5848-4429-9BD4-E380A9C463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FBEBF305-C1B8-4B0A-B7C4-9024E55182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64C57967-7BAD-4DC1-9EF4-35965D81C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378" indent="-2836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4428" indent="-226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8199" indent="-226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970" indent="-226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5741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512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283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054" indent="-226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6E335-6456-41ED-94E2-6194286129DE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961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988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3016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506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2507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2156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7368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762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7696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242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8966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6849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3108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603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0501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4849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8568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917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0136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3217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424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1180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3396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4592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6921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4799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878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9390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7352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7120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39041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890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0996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53959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41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257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42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920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880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75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760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470D40DB-54BA-41A3-936D-6D9F86060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>
            <a:extLst>
              <a:ext uri="{FF2B5EF4-FFF2-40B4-BE49-F238E27FC236}">
                <a16:creationId xmlns:a16="http://schemas.microsoft.com/office/drawing/2014/main" id="{1FA94CFD-525E-47B4-A436-A23A84A05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24B9F30A-57EC-4781-8FD0-CD75C74CE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39EF7B-EBA9-4B2A-B7EF-7FCA7D86C146}" type="slidenum">
              <a:rPr lang="fr-FR" altLang="fr-FR" smtClean="0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0CDDB-4FAE-48E1-A9A8-480EF686BB6B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321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E78CE0-D39B-407C-A3F5-0236F62E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0AD016-4257-4048-AB54-A15F70B571FE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7146E-6520-400F-974C-57C97D0C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585D81-EFC9-4AC6-B2C1-6849CA54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2C5B37-ED64-4E63-A722-E2E165FA32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28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6951F-7A6F-4741-97B3-9D534805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A8D477-4D2C-40BE-A097-9F20DDAE5BE3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F5635-D025-4CB0-820C-DFFE555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B6B55B-185C-4D96-9AE1-D0DC6D20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74BA35-F354-4804-82D4-C73855D7C5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392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10520-EE5B-4595-943C-6F168353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DB4E66-2AC7-4D51-B179-5010E39A1AFC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06524C-25D3-4FE2-87F7-AD1D445F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C0D657-18CA-4752-9173-F1A3A94C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6E220B-7B9D-446C-A844-849A9FFAB8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317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F020C-465A-41D5-B15C-7F444DCA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D4F5B-C73F-42CC-85FB-1E3B9E73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5AA87-AEAC-4C11-974E-DAA2910F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A02-75F3-4153-A964-CEBC16B4846C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BB2AFD-E012-4F47-A8B2-FF5011B1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151643-DF9C-4217-95EA-BCEB7F7B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2ECC-EC51-43E9-AD9E-AA52947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38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B7685-F8BE-47B5-8564-C026293C0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438678-DCB6-4D8B-89D4-79AFFB363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D882D2-B3C4-4886-B75C-6F8894200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BA02-75F3-4153-A964-CEBC16B4846C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9CB9FD-AED6-4806-9823-337150EC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3D995-C8E5-4433-B6BF-29E5B7FB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2ECC-EC51-43E9-AD9E-AA52947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80E146-A403-4155-9F92-3FDB0622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057283-0B31-443E-ADEE-02DE20B50F65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0BAA-0238-4F74-976A-A3B5C634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392E9-477E-463E-8587-10E0CB86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0E7016-AA62-4822-A3E8-2B37E9F2F9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028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B74600-4DE3-4DE0-A84B-D235477A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75C765-71F8-423C-8338-86F6E273A65C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5F2CFB-559F-4954-B71A-604E701D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30BEAB-BFC5-478F-AF20-E65C92A8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781932-2C90-41BA-9DB6-7160DD9FA9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25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0969DE-E6D0-4A38-87B9-1E53ECBB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0F56E0-D0DB-4E0F-90F8-9E42B3817881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3C044D-EB67-44F9-B9E4-ED87DD26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F35AC-2A73-42B9-B48E-9095958E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4BAEF4-8A57-44D2-AB11-8D041E2970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220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BC2BEA-76AB-4AA1-B104-415A4776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7EA4E2-53DE-4A16-9D01-8DCDFC4C95FA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19A1DF-19BE-4996-B5CE-B4A9E69B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C32748-2F7D-42AB-8C2F-935A75B7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1259DC-7A9E-4528-A8F5-300EFD0BF2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84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4F5155-7BD8-4C3A-91D7-8FBE3604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75C1CB-8BDE-4F8E-A130-7BE9ADD2DF5D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5E53F9-9ECE-4B70-A720-28F00D11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8293AE-7E48-45E2-84DC-6E5F7A02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49F528-59CD-4665-A70E-834D836E1A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26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00E556-606F-4D5F-B78C-0782D72F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E1738B-5FE3-4F2A-ABAC-F9692936FA42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5A0642-B68C-451E-A88B-24C0E539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FA3C4A-B00D-4E0A-B846-2A08A088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340238-5255-410C-9C6E-EB395D8645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25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6DC6B8-32FF-44B8-A1B4-9E2C71BD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208E28-F3D6-4794-898E-21F22D2BD7FE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AC2DFC-2684-410B-8296-2AA142A8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66B504-047C-4878-84D6-E24665BA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D9BD0B-A765-4023-B74B-5ABC448488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67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E9B19A-D4C6-403B-9DA2-2CEFD939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451D7A-0569-4472-9714-FA9E43C7E6AD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8B47CF-07DA-4F05-8E2E-D8A46997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33DE88-7FDF-4C4B-A93F-3FDFF80A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1A58F-1FE2-4D63-A0E8-3AD9C94289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20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A3A8F1-BD8B-463D-9CD0-763EB8EC373A}"/>
              </a:ext>
            </a:extLst>
          </p:cNvPr>
          <p:cNvSpPr/>
          <p:nvPr/>
        </p:nvSpPr>
        <p:spPr>
          <a:xfrm>
            <a:off x="0" y="6742113"/>
            <a:ext cx="9144000" cy="115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E595C-6ED9-4E3D-BE30-E3CDF75C65C3}"/>
              </a:ext>
            </a:extLst>
          </p:cNvPr>
          <p:cNvSpPr/>
          <p:nvPr/>
        </p:nvSpPr>
        <p:spPr>
          <a:xfrm>
            <a:off x="0" y="6742113"/>
            <a:ext cx="9144000" cy="115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28" name="Image 8">
            <a:extLst>
              <a:ext uri="{FF2B5EF4-FFF2-40B4-BE49-F238E27FC236}">
                <a16:creationId xmlns:a16="http://schemas.microsoft.com/office/drawing/2014/main" id="{2DDF5DBA-4DEE-492E-B0D2-2CE444C32E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89588"/>
            <a:ext cx="15128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EDD70E-CCD8-495E-AAEE-F6CD4D0B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35EBF7-CE26-4BE1-B17C-C3CF83D9B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E2A29D-7910-47E8-B807-525DA2AA8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BA02-75F3-4153-A964-CEBC16B4846C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C5B5DE-227A-4B75-9582-8628F25A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7AE4DA-8166-4C48-A83A-D6E515A3C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2ECC-EC51-43E9-AD9E-AA529479A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7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6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19.xml"/><Relationship Id="rId10" Type="http://schemas.openxmlformats.org/officeDocument/2006/relationships/slide" Target="slide13.xml"/><Relationship Id="rId19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713EB0A-F098-4BDB-A43F-731CFC5E5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57563"/>
            <a:ext cx="4208463" cy="1295400"/>
          </a:xfrm>
        </p:spPr>
        <p:txBody>
          <a:bodyPr>
            <a:normAutofit lnSpcReduction="1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Titre de la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</a:t>
            </a:r>
          </a:p>
        </p:txBody>
      </p:sp>
      <p:sp>
        <p:nvSpPr>
          <p:cNvPr id="14339" name="Sous-titre 2">
            <a:extLst>
              <a:ext uri="{FF2B5EF4-FFF2-40B4-BE49-F238E27FC236}">
                <a16:creationId xmlns:a16="http://schemas.microsoft.com/office/drawing/2014/main" id="{A21EE347-BA63-4A66-BAA4-4182E12C242E}"/>
              </a:ext>
            </a:extLst>
          </p:cNvPr>
          <p:cNvSpPr txBox="1">
            <a:spLocks/>
          </p:cNvSpPr>
          <p:nvPr/>
        </p:nvSpPr>
        <p:spPr bwMode="auto">
          <a:xfrm>
            <a:off x="1371600" y="4581525"/>
            <a:ext cx="4208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fr-FR" altLang="fr-FR" i="1">
                <a:solidFill>
                  <a:schemeClr val="bg1"/>
                </a:solidFill>
              </a:rPr>
              <a:t>Nom de l’intervenant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fr-FR" altLang="fr-FR" i="1">
                <a:solidFill>
                  <a:schemeClr val="bg1"/>
                </a:solidFill>
              </a:rPr>
              <a:t>00/00/2012</a:t>
            </a:r>
          </a:p>
        </p:txBody>
      </p:sp>
      <p:pic>
        <p:nvPicPr>
          <p:cNvPr id="14340" name="Image 5">
            <a:extLst>
              <a:ext uri="{FF2B5EF4-FFF2-40B4-BE49-F238E27FC236}">
                <a16:creationId xmlns:a16="http://schemas.microsoft.com/office/drawing/2014/main" id="{6C1BB763-7322-4F41-AA84-5675CCA2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"/>
          <a:stretch>
            <a:fillRect/>
          </a:stretch>
        </p:blipFill>
        <p:spPr bwMode="auto">
          <a:xfrm>
            <a:off x="33338" y="-5556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ZoneTexte 1">
            <a:extLst>
              <a:ext uri="{FF2B5EF4-FFF2-40B4-BE49-F238E27FC236}">
                <a16:creationId xmlns:a16="http://schemas.microsoft.com/office/drawing/2014/main" id="{CBB5B141-919A-4D24-88EB-18BA21E9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79950"/>
            <a:ext cx="5327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b="1"/>
          </a:p>
          <a:p>
            <a:r>
              <a:rPr lang="fr-FR" altLang="fr-FR" b="1">
                <a:solidFill>
                  <a:schemeClr val="bg1"/>
                </a:solidFill>
              </a:rPr>
              <a:t>L’allocation de solidarité aux personnes âgées</a:t>
            </a:r>
          </a:p>
          <a:p>
            <a:r>
              <a:rPr lang="fr-FR" altLang="fr-FR" b="1">
                <a:solidFill>
                  <a:schemeClr val="bg1"/>
                </a:solidFill>
              </a:rPr>
              <a:t>L’allocation supplémentaire invalidité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6E9F48DC-9F90-4081-8ECC-4B28B6E7442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836613"/>
            <a:ext cx="8229600" cy="52895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Départ de France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L’ASPA est supprimée lorsque la condition de résidence en France n’est plus remplie</a:t>
            </a:r>
          </a:p>
          <a:p>
            <a:pPr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Retour en France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L’ASPA n’est pas rétablie. L’assuré peut déposer une nouvelle demande s’il réunit les conditions</a:t>
            </a:r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4F4A94DC-C3A7-4D36-8662-A55801246A2B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B7953C8-2D66-4E2A-9D8C-C071ADB34954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BC07B4EB-E1A6-4E68-B123-7E887940D08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57596"/>
            <a:ext cx="8496300" cy="5434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Non cumul avec </a:t>
            </a: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l’ARFS</a:t>
            </a: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 servie par la Caisse des Dépôts et Consignations 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L’ASPA ne se cumule pas avec l’Aide à la Réinsertion Familiale et Sociale des anciens migrants</a:t>
            </a:r>
          </a:p>
          <a:p>
            <a:pPr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Recouvrement sur succession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Les sommes versées au titre de l’ASPA sont récupérées au décès de l’allocataire sur sa succession si l’actif net successoral est au moins égal au seuil de recouvrement (39.000 €)</a:t>
            </a:r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49232D21-2763-49D4-9B1C-9E24CBBD7861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213EAFC-6127-462E-AC9C-B98AEF535CB5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B2131BDF-1850-4444-95CE-E9A15EABBEA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35204"/>
            <a:ext cx="8229600" cy="604318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ASPA: Comment l’obtenir?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Pour demander l’ASPA, il convient de faire parvenir à la Carsat le formulaire de demande d’ASPA dès lors que l’assuré est susceptible de remplir les conditions d’attribution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Possibilité de télécharger le formulaire en ligne (</a:t>
            </a:r>
            <a:r>
              <a:rPr lang="fr-FR" altLang="fr-FR" dirty="0">
                <a:solidFill>
                  <a:srgbClr val="0070C0"/>
                </a:solidFill>
                <a:hlinkClick r:id="rId3" action="ppaction://hlinksldjump"/>
              </a:rPr>
              <a:t>réf.S5182b</a:t>
            </a:r>
            <a:r>
              <a:rPr lang="fr-FR" altLang="fr-FR" dirty="0">
                <a:solidFill>
                  <a:srgbClr val="0070C0"/>
                </a:solidFill>
              </a:rPr>
              <a:t>) et de le transmettre complété soit par courrier, soit par l’espace personnel de l’assuré. Dans ce dernier cas, la demande non signée par l’assuré est recevable.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>
              <a:highlight>
                <a:srgbClr val="FFFF00"/>
              </a:highlight>
            </a:endParaRPr>
          </a:p>
          <a:p>
            <a:pPr marL="1714500" lvl="4" indent="0">
              <a:buFont typeface="Arial" panose="020B0604020202020204" pitchFamily="34" charset="0"/>
              <a:buNone/>
              <a:defRPr/>
            </a:pPr>
            <a:endParaRPr lang="fr-FR" altLang="fr-FR" dirty="0">
              <a:highlight>
                <a:srgbClr val="FFFF00"/>
              </a:highlight>
            </a:endParaRPr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C58FB54E-580E-42CE-9FFA-B19F085E78E5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CEDF6C6-1269-4FD4-B903-7A8832A9E28D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8B5C60FE-D05C-4A6C-BFE6-40C99AAF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04664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200" dirty="0">
                <a:solidFill>
                  <a:srgbClr val="0070C0"/>
                </a:solidFill>
              </a:rPr>
              <a:t>Joindre à la demande les pièces suivantes:</a:t>
            </a:r>
          </a:p>
          <a:p>
            <a:endParaRPr lang="fr-FR" altLang="fr-FR" sz="32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rgbClr val="0070C0"/>
                </a:solidFill>
              </a:rPr>
              <a:t>Dernier avis d’impôts sur le revenu et celui du concubin ou partenaire pacsé le cas échéant,</a:t>
            </a:r>
          </a:p>
          <a:p>
            <a:pPr marL="457200" lvl="1" indent="0"/>
            <a:endParaRPr lang="fr-FR" altLang="fr-FR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rgbClr val="0070C0"/>
                </a:solidFill>
              </a:rPr>
              <a:t>Un justificatif de domicile récent (quittance loyer,  facture gaz….)</a:t>
            </a:r>
          </a:p>
          <a:p>
            <a:pPr marL="457200" lvl="1" indent="0"/>
            <a:endParaRPr lang="fr-FR" altLang="fr-FR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rgbClr val="0070C0"/>
                </a:solidFill>
              </a:rPr>
              <a:t>Titre de séjour pour les assurés de nationalité étrangère </a:t>
            </a:r>
            <a:r>
              <a:rPr lang="fr-FR" altLang="fr-FR" sz="2000" dirty="0">
                <a:solidFill>
                  <a:srgbClr val="0070C0"/>
                </a:solidFill>
              </a:rPr>
              <a:t>(sauf UE, Islande, Lichtenstein, Norvège ou Suisse)</a:t>
            </a:r>
            <a:endParaRPr lang="fr-FR" altLang="fr-FR" sz="2400" dirty="0">
              <a:solidFill>
                <a:srgbClr val="0070C0"/>
              </a:solidFill>
            </a:endParaRPr>
          </a:p>
        </p:txBody>
      </p:sp>
      <p:sp>
        <p:nvSpPr>
          <p:cNvPr id="3" name="Rectangle : coins arrondis 2">
            <a:hlinkClick r:id="rId3" action="ppaction://hlinksldjump"/>
            <a:extLst>
              <a:ext uri="{FF2B5EF4-FFF2-40B4-BE49-F238E27FC236}">
                <a16:creationId xmlns:a16="http://schemas.microsoft.com/office/drawing/2014/main" id="{3EF0F597-1E32-4A95-81A0-C4EF34046888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83C37B0-6DE8-41B7-8332-EFBFA9DB6869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7ADB7-A14F-43E4-83DB-4C95E607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39" y="1143678"/>
            <a:ext cx="6927733" cy="418248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est calculé le montant de l’ASPA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7AA279E4-526C-4981-A484-66086D79676E}"/>
              </a:ext>
            </a:extLst>
          </p:cNvPr>
          <p:cNvSpPr/>
          <p:nvPr/>
        </p:nvSpPr>
        <p:spPr>
          <a:xfrm>
            <a:off x="7564772" y="6309320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E468D70-E5BC-4D2E-B7D7-DC5D82A45A8F}"/>
              </a:ext>
            </a:extLst>
          </p:cNvPr>
          <p:cNvSpPr/>
          <p:nvPr/>
        </p:nvSpPr>
        <p:spPr>
          <a:xfrm>
            <a:off x="6251645" y="6309320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C6681E-21AC-4C5E-90B5-5CC177B1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B17FC0-8ECB-477E-9787-3A0E9D079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87" y="1890983"/>
            <a:ext cx="7009457" cy="43127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F255A9-B9E8-44DB-AA12-C347C4151777}"/>
              </a:ext>
            </a:extLst>
          </p:cNvPr>
          <p:cNvSpPr txBox="1"/>
          <p:nvPr/>
        </p:nvSpPr>
        <p:spPr>
          <a:xfrm>
            <a:off x="2449853" y="6371612"/>
            <a:ext cx="24016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Barèmes de l’exemple : 01/01/2021</a:t>
            </a:r>
          </a:p>
        </p:txBody>
      </p:sp>
    </p:spTree>
    <p:extLst>
      <p:ext uri="{BB962C8B-B14F-4D97-AF65-F5344CB8AC3E}">
        <p14:creationId xmlns:p14="http://schemas.microsoft.com/office/powerpoint/2010/main" val="48692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356AF1-21BC-4FD8-B24A-C8975ADAF0A5}"/>
              </a:ext>
            </a:extLst>
          </p:cNvPr>
          <p:cNvCxnSpPr/>
          <p:nvPr/>
        </p:nvCxnSpPr>
        <p:spPr>
          <a:xfrm>
            <a:off x="323850" y="692150"/>
            <a:ext cx="82089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6B7ED42D-CC3A-4575-88A9-AB7A5D30381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980733"/>
            <a:ext cx="8229600" cy="446449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/>
              <a:t>         </a:t>
            </a:r>
            <a:endParaRPr lang="fr-FR" altLang="fr-FR" dirty="0">
              <a:highlight>
                <a:srgbClr val="FFFF00"/>
              </a:highligh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altLang="fr-FR" sz="3600" b="1" dirty="0">
                <a:solidFill>
                  <a:schemeClr val="accent6">
                    <a:lumMod val="75000"/>
                  </a:schemeClr>
                </a:solidFill>
              </a:rPr>
              <a:t>L’allocation supplémentaire d’invalidité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altLang="fr-FR" sz="3600" b="1" dirty="0">
                <a:solidFill>
                  <a:schemeClr val="accent6">
                    <a:lumMod val="75000"/>
                  </a:schemeClr>
                </a:solidFill>
              </a:rPr>
              <a:t>(ASI)</a:t>
            </a:r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F0B3C8F7-DBFC-48FA-BD03-86B4EA5E0A4B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B07D7ED-702F-444B-BC71-E5CFAECDD222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contenu 1">
            <a:extLst>
              <a:ext uri="{FF2B5EF4-FFF2-40B4-BE49-F238E27FC236}">
                <a16:creationId xmlns:a16="http://schemas.microsoft.com/office/drawing/2014/main" id="{D729A9DA-5443-40B0-AB66-6B3B477F937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11560" y="304785"/>
            <a:ext cx="8229600" cy="59769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Conditions d’attribution</a:t>
            </a:r>
          </a:p>
          <a:p>
            <a:pPr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Être atteint d’une invalidité d’au moins 2/3</a:t>
            </a:r>
          </a:p>
          <a:p>
            <a:pPr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Ne pas avoir l’âge pour bénéficier de l’ASPA</a:t>
            </a:r>
          </a:p>
          <a:p>
            <a:pPr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Ressources inférieures au plafond 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     - </a:t>
            </a:r>
            <a:r>
              <a:rPr lang="fr-FR" altLang="fr-FR" sz="2800" dirty="0">
                <a:solidFill>
                  <a:srgbClr val="0070C0"/>
                </a:solidFill>
                <a:hlinkClick r:id="rId3" action="ppaction://hlinksldjump"/>
              </a:rPr>
              <a:t>Voir montant</a:t>
            </a:r>
            <a:endParaRPr lang="fr-FR" altLang="fr-FR" sz="28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fr-FR" altLang="fr-FR" sz="2800" u="sng" dirty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Ressources exclues ASI</a:t>
            </a:r>
            <a:endParaRPr lang="fr-FR" altLang="fr-FR" sz="28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Être titulaire d’une des prestations suivantes:</a:t>
            </a:r>
          </a:p>
          <a:p>
            <a:pPr lvl="1"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Pension d’invalidité</a:t>
            </a:r>
          </a:p>
          <a:p>
            <a:pPr lvl="1"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Pension de réversion</a:t>
            </a:r>
          </a:p>
          <a:p>
            <a:pPr lvl="1"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Retraite anticipée carrière longue ou assuré handicapé</a:t>
            </a:r>
          </a:p>
          <a:p>
            <a:pPr lvl="1"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Retraite pour pénibilité</a:t>
            </a:r>
          </a:p>
        </p:txBody>
      </p:sp>
      <p:sp>
        <p:nvSpPr>
          <p:cNvPr id="4" name="Rectangle : coins arrondis 3">
            <a:hlinkClick r:id="rId5" action="ppaction://hlinksldjump"/>
            <a:extLst>
              <a:ext uri="{FF2B5EF4-FFF2-40B4-BE49-F238E27FC236}">
                <a16:creationId xmlns:a16="http://schemas.microsoft.com/office/drawing/2014/main" id="{A70DDD39-F9A7-40C2-BDF4-9852D2F856C4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C017C91-8649-4BF6-953A-6DBC01583BE0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DD319A2-57E2-4870-8E97-EA566C2CC614}"/>
              </a:ext>
            </a:extLst>
          </p:cNvPr>
          <p:cNvCxnSpPr/>
          <p:nvPr/>
        </p:nvCxnSpPr>
        <p:spPr>
          <a:xfrm>
            <a:off x="323850" y="692150"/>
            <a:ext cx="82089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7" name="Espace réservé du contenu 1">
            <a:extLst>
              <a:ext uri="{FF2B5EF4-FFF2-40B4-BE49-F238E27FC236}">
                <a16:creationId xmlns:a16="http://schemas.microsoft.com/office/drawing/2014/main" id="{BECB521F-C13F-47BA-BD56-1C16BE7A2DF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692150"/>
            <a:ext cx="8229600" cy="5257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Conditions d’attribution (suite)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Pas de condition de subsidiarité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Pour les autres conditions (résidence, point de départ, prise en compte des ressources), mêmes règles que pour l’ASPA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944A01AF-A9AF-45C9-95AA-DCF38257F5E0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7220890-3E8A-44D3-91C2-02A1B8A0955F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38FB0A-67E6-4A0A-83D4-4D322F8D7652}"/>
              </a:ext>
            </a:extLst>
          </p:cNvPr>
          <p:cNvCxnSpPr/>
          <p:nvPr/>
        </p:nvCxnSpPr>
        <p:spPr>
          <a:xfrm>
            <a:off x="323850" y="692150"/>
            <a:ext cx="82089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7" name="Espace réservé du contenu 1">
            <a:extLst>
              <a:ext uri="{FF2B5EF4-FFF2-40B4-BE49-F238E27FC236}">
                <a16:creationId xmlns:a16="http://schemas.microsoft.com/office/drawing/2014/main" id="{769F222D-2504-4AC8-8020-4E76E49B49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229600" cy="49688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Fin du droit à l’ASI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L’ASI est supprimée quand l’assuré atteint l’âge de départ à la retraite. Le droit à ASPA sera alors étudié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  <a:p>
            <a:pPr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B3D75D48-7CF4-48F2-8DCB-B15E9E62CCB5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49A580F-9778-4554-B776-BA2E1BF7D0DC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C21F3-A403-4436-8E18-7256AC12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Recouvrement sur succession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Les sommes versées au titre de l’ASI ne sont plus récupérées sur la succession pour les assurés décédés à compter du 1/1/2020.</a:t>
            </a:r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17E24E55-C5D1-41E0-B078-BB8AD205E1CA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9B2A8B5-4F1B-40C7-A4BE-3E740B163E81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69DBA-70C7-4712-A1EF-33D36474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631" y="66820"/>
            <a:ext cx="2367397" cy="7273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fr-FR" dirty="0">
                <a:cs typeface="Calibri"/>
              </a:rPr>
              <a:t>Menu</a:t>
            </a:r>
          </a:p>
        </p:txBody>
      </p:sp>
      <p:sp>
        <p:nvSpPr>
          <p:cNvPr id="4" name="ZoneTexte 3">
            <a:hlinkClick r:id="rId3" action="ppaction://hlinksldjump"/>
            <a:extLst>
              <a:ext uri="{FF2B5EF4-FFF2-40B4-BE49-F238E27FC236}">
                <a16:creationId xmlns:a16="http://schemas.microsoft.com/office/drawing/2014/main" id="{94953758-FA08-4404-BAEA-0CF80622D0E6}"/>
              </a:ext>
            </a:extLst>
          </p:cNvPr>
          <p:cNvSpPr txBox="1"/>
          <p:nvPr/>
        </p:nvSpPr>
        <p:spPr>
          <a:xfrm>
            <a:off x="169688" y="1625905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Les conditions d’attribution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>
            <a:hlinkClick r:id="rId4" action="ppaction://hlinksldjump"/>
            <a:extLst>
              <a:ext uri="{FF2B5EF4-FFF2-40B4-BE49-F238E27FC236}">
                <a16:creationId xmlns:a16="http://schemas.microsoft.com/office/drawing/2014/main" id="{F8B72AA3-77C6-4528-AFB2-367729C25A1D}"/>
              </a:ext>
            </a:extLst>
          </p:cNvPr>
          <p:cNvSpPr txBox="1"/>
          <p:nvPr/>
        </p:nvSpPr>
        <p:spPr>
          <a:xfrm>
            <a:off x="169688" y="2433889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 point de départ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hlinkClick r:id="rId5" action="ppaction://hlinksldjump"/>
            <a:extLst>
              <a:ext uri="{FF2B5EF4-FFF2-40B4-BE49-F238E27FC236}">
                <a16:creationId xmlns:a16="http://schemas.microsoft.com/office/drawing/2014/main" id="{6FEAF6CA-5DC2-43AF-B738-92C65B190EAE}"/>
              </a:ext>
            </a:extLst>
          </p:cNvPr>
          <p:cNvSpPr txBox="1"/>
          <p:nvPr/>
        </p:nvSpPr>
        <p:spPr>
          <a:xfrm>
            <a:off x="169687" y="3251385"/>
            <a:ext cx="183399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Les ressources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>
            <a:hlinkClick r:id="rId6" action="ppaction://hlinksldjump"/>
            <a:extLst>
              <a:ext uri="{FF2B5EF4-FFF2-40B4-BE49-F238E27FC236}">
                <a16:creationId xmlns:a16="http://schemas.microsoft.com/office/drawing/2014/main" id="{6FDCE89F-3794-4ED0-B0EE-983AF9C7E00F}"/>
              </a:ext>
            </a:extLst>
          </p:cNvPr>
          <p:cNvSpPr txBox="1"/>
          <p:nvPr/>
        </p:nvSpPr>
        <p:spPr>
          <a:xfrm>
            <a:off x="2210796" y="3246521"/>
            <a:ext cx="183399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 montant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>
            <a:hlinkClick r:id="rId7" action="ppaction://hlinksldjump"/>
            <a:extLst>
              <a:ext uri="{FF2B5EF4-FFF2-40B4-BE49-F238E27FC236}">
                <a16:creationId xmlns:a16="http://schemas.microsoft.com/office/drawing/2014/main" id="{28AA707A-AB22-40D3-B6A1-CD345B818FC1}"/>
              </a:ext>
            </a:extLst>
          </p:cNvPr>
          <p:cNvSpPr txBox="1"/>
          <p:nvPr/>
        </p:nvSpPr>
        <p:spPr>
          <a:xfrm>
            <a:off x="2222787" y="1667427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Non cumul avec l'ARFS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>
            <a:hlinkClick r:id="rId8" action="ppaction://hlinksldjump"/>
            <a:extLst>
              <a:ext uri="{FF2B5EF4-FFF2-40B4-BE49-F238E27FC236}">
                <a16:creationId xmlns:a16="http://schemas.microsoft.com/office/drawing/2014/main" id="{9E79DE95-C7E4-4B8F-BE71-D4C612CA084B}"/>
              </a:ext>
            </a:extLst>
          </p:cNvPr>
          <p:cNvSpPr txBox="1"/>
          <p:nvPr/>
        </p:nvSpPr>
        <p:spPr>
          <a:xfrm>
            <a:off x="169687" y="3934524"/>
            <a:ext cx="1833995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Départ de France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Retour en France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ZoneTexte 9">
            <a:hlinkClick r:id="rId7" action="ppaction://hlinksldjump"/>
            <a:extLst>
              <a:ext uri="{FF2B5EF4-FFF2-40B4-BE49-F238E27FC236}">
                <a16:creationId xmlns:a16="http://schemas.microsoft.com/office/drawing/2014/main" id="{3FD727BF-964C-4B73-8212-86EA91AFF472}"/>
              </a:ext>
            </a:extLst>
          </p:cNvPr>
          <p:cNvSpPr txBox="1"/>
          <p:nvPr/>
        </p:nvSpPr>
        <p:spPr>
          <a:xfrm>
            <a:off x="2210795" y="4681013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Recouvrement sur succession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ZoneTexte 10">
            <a:hlinkClick r:id="rId9" action="ppaction://hlinksldjump"/>
            <a:extLst>
              <a:ext uri="{FF2B5EF4-FFF2-40B4-BE49-F238E27FC236}">
                <a16:creationId xmlns:a16="http://schemas.microsoft.com/office/drawing/2014/main" id="{CED7930D-9C10-4FE3-8BAF-94DA3919F316}"/>
              </a:ext>
            </a:extLst>
          </p:cNvPr>
          <p:cNvSpPr txBox="1"/>
          <p:nvPr/>
        </p:nvSpPr>
        <p:spPr>
          <a:xfrm>
            <a:off x="169687" y="5448661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Comment l'obtenir ?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ZoneTexte 11">
            <a:hlinkClick r:id="rId10" action="ppaction://hlinksldjump"/>
            <a:extLst>
              <a:ext uri="{FF2B5EF4-FFF2-40B4-BE49-F238E27FC236}">
                <a16:creationId xmlns:a16="http://schemas.microsoft.com/office/drawing/2014/main" id="{052F4828-7AE2-488B-A051-4976A597B26F}"/>
              </a:ext>
            </a:extLst>
          </p:cNvPr>
          <p:cNvSpPr txBox="1"/>
          <p:nvPr/>
        </p:nvSpPr>
        <p:spPr>
          <a:xfrm>
            <a:off x="2222911" y="5448661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Pièces obligatoires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>
            <a:hlinkClick r:id="rId11" action="ppaction://hlinksldjump"/>
            <a:extLst>
              <a:ext uri="{FF2B5EF4-FFF2-40B4-BE49-F238E27FC236}">
                <a16:creationId xmlns:a16="http://schemas.microsoft.com/office/drawing/2014/main" id="{84834E97-0B6B-41AC-91A7-CD69774D93C4}"/>
              </a:ext>
            </a:extLst>
          </p:cNvPr>
          <p:cNvSpPr txBox="1"/>
          <p:nvPr/>
        </p:nvSpPr>
        <p:spPr>
          <a:xfrm>
            <a:off x="5087215" y="1040007"/>
            <a:ext cx="1833997" cy="36933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L'ASI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ZoneTexte 13">
            <a:hlinkClick r:id="rId12" action="ppaction://hlinksldjump"/>
            <a:extLst>
              <a:ext uri="{FF2B5EF4-FFF2-40B4-BE49-F238E27FC236}">
                <a16:creationId xmlns:a16="http://schemas.microsoft.com/office/drawing/2014/main" id="{1E7CE476-C64A-4D99-BFD8-8DFB1B7AF381}"/>
              </a:ext>
            </a:extLst>
          </p:cNvPr>
          <p:cNvSpPr txBox="1"/>
          <p:nvPr/>
        </p:nvSpPr>
        <p:spPr>
          <a:xfrm>
            <a:off x="5087216" y="1690639"/>
            <a:ext cx="18339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Les conditions d'attribution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5" name="ZoneTexte 14">
            <a:hlinkClick r:id="rId13" action="ppaction://hlinksldjump"/>
            <a:extLst>
              <a:ext uri="{FF2B5EF4-FFF2-40B4-BE49-F238E27FC236}">
                <a16:creationId xmlns:a16="http://schemas.microsoft.com/office/drawing/2014/main" id="{F771034E-EDB4-4438-90BE-14D146592E98}"/>
              </a:ext>
            </a:extLst>
          </p:cNvPr>
          <p:cNvSpPr txBox="1"/>
          <p:nvPr/>
        </p:nvSpPr>
        <p:spPr>
          <a:xfrm>
            <a:off x="5087214" y="2572388"/>
            <a:ext cx="183399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 montant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ZoneTexte 15">
            <a:hlinkClick r:id="rId14" action="ppaction://hlinksldjump"/>
            <a:extLst>
              <a:ext uri="{FF2B5EF4-FFF2-40B4-BE49-F238E27FC236}">
                <a16:creationId xmlns:a16="http://schemas.microsoft.com/office/drawing/2014/main" id="{A9B4FC3A-50DD-4D6A-B3EA-CCA5E85407D3}"/>
              </a:ext>
            </a:extLst>
          </p:cNvPr>
          <p:cNvSpPr txBox="1"/>
          <p:nvPr/>
        </p:nvSpPr>
        <p:spPr>
          <a:xfrm>
            <a:off x="5087213" y="3283974"/>
            <a:ext cx="18339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Fin de droit à l'ASI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7" name="ZoneTexte 16">
            <a:hlinkClick r:id="rId15" action="ppaction://hlinksldjump"/>
            <a:extLst>
              <a:ext uri="{FF2B5EF4-FFF2-40B4-BE49-F238E27FC236}">
                <a16:creationId xmlns:a16="http://schemas.microsoft.com/office/drawing/2014/main" id="{4769796F-E160-4029-908E-94D084ADEAF2}"/>
              </a:ext>
            </a:extLst>
          </p:cNvPr>
          <p:cNvSpPr txBox="1"/>
          <p:nvPr/>
        </p:nvSpPr>
        <p:spPr>
          <a:xfrm>
            <a:off x="5208776" y="5448661"/>
            <a:ext cx="18339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Recouvrement sur succession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ZoneTexte 18">
            <a:hlinkClick r:id="rId16" action="ppaction://hlinksldjump"/>
            <a:extLst>
              <a:ext uri="{FF2B5EF4-FFF2-40B4-BE49-F238E27FC236}">
                <a16:creationId xmlns:a16="http://schemas.microsoft.com/office/drawing/2014/main" id="{81D27D44-21DD-449E-A24E-3FEEDB130E17}"/>
              </a:ext>
            </a:extLst>
          </p:cNvPr>
          <p:cNvSpPr txBox="1"/>
          <p:nvPr/>
        </p:nvSpPr>
        <p:spPr>
          <a:xfrm>
            <a:off x="107504" y="1019768"/>
            <a:ext cx="420658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L'ASPA</a:t>
            </a:r>
            <a:endParaRPr lang="fr-FR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8" name="ZoneTexte 17">
            <a:hlinkClick r:id="rId17" action="ppaction://hlinksldjump"/>
            <a:extLst>
              <a:ext uri="{FF2B5EF4-FFF2-40B4-BE49-F238E27FC236}">
                <a16:creationId xmlns:a16="http://schemas.microsoft.com/office/drawing/2014/main" id="{2C388461-B88A-436F-A6AE-260826BC9410}"/>
              </a:ext>
            </a:extLst>
          </p:cNvPr>
          <p:cNvSpPr txBox="1"/>
          <p:nvPr/>
        </p:nvSpPr>
        <p:spPr>
          <a:xfrm>
            <a:off x="2210795" y="3929086"/>
            <a:ext cx="1833995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Ressources exclues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" name="ZoneTexte 19">
            <a:hlinkClick r:id="rId18" action="ppaction://hlinksldjump"/>
            <a:extLst>
              <a:ext uri="{FF2B5EF4-FFF2-40B4-BE49-F238E27FC236}">
                <a16:creationId xmlns:a16="http://schemas.microsoft.com/office/drawing/2014/main" id="{D0C83058-DD80-43B1-9D4A-1EB42896A77B}"/>
              </a:ext>
            </a:extLst>
          </p:cNvPr>
          <p:cNvSpPr txBox="1"/>
          <p:nvPr/>
        </p:nvSpPr>
        <p:spPr>
          <a:xfrm>
            <a:off x="7042866" y="3292687"/>
            <a:ext cx="18339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Ressources exclues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FD556CC3-98CC-4EE0-9094-2CE049505263}"/>
              </a:ext>
            </a:extLst>
          </p:cNvPr>
          <p:cNvSpPr txBox="1"/>
          <p:nvPr/>
        </p:nvSpPr>
        <p:spPr>
          <a:xfrm>
            <a:off x="7042867" y="2588350"/>
            <a:ext cx="183399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Les ressources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AD589A96-0066-46A6-BE5A-A5203EB29268}"/>
              </a:ext>
            </a:extLst>
          </p:cNvPr>
          <p:cNvSpPr txBox="1"/>
          <p:nvPr/>
        </p:nvSpPr>
        <p:spPr>
          <a:xfrm>
            <a:off x="5087212" y="4227817"/>
            <a:ext cx="18339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Comment l'obtenir ?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4" name="ZoneTexte 23">
            <a:hlinkClick r:id="rId20" action="ppaction://hlinksldjump"/>
            <a:extLst>
              <a:ext uri="{FF2B5EF4-FFF2-40B4-BE49-F238E27FC236}">
                <a16:creationId xmlns:a16="http://schemas.microsoft.com/office/drawing/2014/main" id="{BB885B3A-782F-464D-8C5A-EAE9D8E214EA}"/>
              </a:ext>
            </a:extLst>
          </p:cNvPr>
          <p:cNvSpPr txBox="1"/>
          <p:nvPr/>
        </p:nvSpPr>
        <p:spPr>
          <a:xfrm>
            <a:off x="7042866" y="4227817"/>
            <a:ext cx="183399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Pièces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obligatoires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5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B2131BDF-1850-4444-95CE-E9A15EABBEA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35204"/>
            <a:ext cx="8229600" cy="604318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Comment l’obtenir?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Pour demander l’ASI, il convient de faire parvenir à la Carsat le formulaire de demande d’ASI dès lors que l’assuré est susceptible de remplir les conditions d’attribution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Possibilité de télécharger le formulaire en ligne (</a:t>
            </a:r>
            <a:r>
              <a:rPr lang="fr-FR" altLang="fr-FR" dirty="0">
                <a:solidFill>
                  <a:srgbClr val="0070C0"/>
                </a:solidFill>
                <a:hlinkClick r:id="rId3" action="ppaction://hlinksldjump"/>
              </a:rPr>
              <a:t>réf.S5183a</a:t>
            </a:r>
            <a:r>
              <a:rPr lang="fr-FR" altLang="fr-FR" dirty="0">
                <a:solidFill>
                  <a:srgbClr val="0070C0"/>
                </a:solidFill>
              </a:rPr>
              <a:t>) et de le transmettre complété soit par courrier, soit par l’espace personnel de l’assuré. Dans ce dernier cas, la demande non signée par l’assuré est recevable.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>
              <a:highlight>
                <a:srgbClr val="FFFF00"/>
              </a:highlight>
            </a:endParaRPr>
          </a:p>
          <a:p>
            <a:pPr marL="1714500" lvl="4" indent="0">
              <a:buFont typeface="Arial" panose="020B0604020202020204" pitchFamily="34" charset="0"/>
              <a:buNone/>
              <a:defRPr/>
            </a:pPr>
            <a:endParaRPr lang="fr-FR" altLang="fr-FR" dirty="0">
              <a:highlight>
                <a:srgbClr val="FFFF00"/>
              </a:highlight>
            </a:endParaRPr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C58FB54E-580E-42CE-9FFA-B19F085E78E5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CEDF6C6-1269-4FD4-B903-7A8832A9E28D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0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8B5C60FE-D05C-4A6C-BFE6-40C99AAF7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04664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200" dirty="0">
                <a:solidFill>
                  <a:srgbClr val="0070C0"/>
                </a:solidFill>
              </a:rPr>
              <a:t>Joindre à la demande les pièces suivantes:</a:t>
            </a:r>
          </a:p>
          <a:p>
            <a:endParaRPr lang="fr-FR" altLang="fr-FR" sz="32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rgbClr val="0070C0"/>
                </a:solidFill>
              </a:rPr>
              <a:t>Dernier avis d’impôts sur le revenu et celui du concubin ou partenaire pacsé le cas échéant,</a:t>
            </a:r>
          </a:p>
          <a:p>
            <a:pPr marL="457200" lvl="1" indent="0"/>
            <a:endParaRPr lang="fr-FR" altLang="fr-FR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rgbClr val="0070C0"/>
                </a:solidFill>
              </a:rPr>
              <a:t>Un justificatif de domicile récent (quittance loyer,  facture gaz….)</a:t>
            </a:r>
          </a:p>
          <a:p>
            <a:pPr marL="457200" lvl="1" indent="0"/>
            <a:endParaRPr lang="fr-FR" altLang="fr-FR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rgbClr val="0070C0"/>
                </a:solidFill>
              </a:rPr>
              <a:t>Titre de séjour pour les assurés de nationalité étrangère </a:t>
            </a:r>
            <a:r>
              <a:rPr lang="fr-FR" altLang="fr-FR" sz="2000" dirty="0">
                <a:solidFill>
                  <a:srgbClr val="0070C0"/>
                </a:solidFill>
              </a:rPr>
              <a:t>(sauf UE, Islande, Lichtenstein, Norvège ou Suisse)</a:t>
            </a:r>
            <a:endParaRPr lang="fr-FR" altLang="fr-FR" sz="2400" dirty="0">
              <a:solidFill>
                <a:srgbClr val="0070C0"/>
              </a:solidFill>
            </a:endParaRPr>
          </a:p>
        </p:txBody>
      </p:sp>
      <p:sp>
        <p:nvSpPr>
          <p:cNvPr id="3" name="Rectangle : coins arrondis 2">
            <a:hlinkClick r:id="rId3" action="ppaction://hlinksldjump"/>
            <a:extLst>
              <a:ext uri="{FF2B5EF4-FFF2-40B4-BE49-F238E27FC236}">
                <a16:creationId xmlns:a16="http://schemas.microsoft.com/office/drawing/2014/main" id="{3EF0F597-1E32-4A95-81A0-C4EF34046888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D83C37B0-6DE8-41B7-8332-EFBFA9DB6869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211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486608-92ED-49EF-A887-80C914132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u="sng" dirty="0">
                <a:solidFill>
                  <a:schemeClr val="accent6">
                    <a:lumMod val="75000"/>
                  </a:schemeClr>
                </a:solidFill>
              </a:rPr>
              <a:t>Pour toutes questions, vous pouvez utiliser la boîte mail générique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6"/>
                </a:solidFill>
              </a:rPr>
              <a:t>:</a:t>
            </a:r>
          </a:p>
          <a:p>
            <a:pPr>
              <a:defRPr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dirty="0">
              <a:solidFill>
                <a:srgbClr val="0070C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strasbourgbalpanc@carsat-am.fr</a:t>
            </a:r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644D97E4-D76F-419E-BB2B-0CAC68FB2810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2009976-6253-4848-946D-AD0FCF4030CC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1353AD4-7888-4C72-B94E-004EF5658761}"/>
              </a:ext>
            </a:extLst>
          </p:cNvPr>
          <p:cNvCxnSpPr/>
          <p:nvPr/>
        </p:nvCxnSpPr>
        <p:spPr>
          <a:xfrm>
            <a:off x="323850" y="692150"/>
            <a:ext cx="82089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27" name="Espace réservé du contenu 1">
            <a:extLst>
              <a:ext uri="{FF2B5EF4-FFF2-40B4-BE49-F238E27FC236}">
                <a16:creationId xmlns:a16="http://schemas.microsoft.com/office/drawing/2014/main" id="{B09135A4-9BC9-4F19-87AC-860A026D538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692150"/>
            <a:ext cx="8229600" cy="5257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MERCI POUR VOTRE ATTENTION</a:t>
            </a:r>
          </a:p>
          <a:p>
            <a:pPr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/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C975BED3-0A5A-4BB5-9A61-E5F3CD7A14C5}"/>
              </a:ext>
            </a:extLst>
          </p:cNvPr>
          <p:cNvSpPr/>
          <p:nvPr/>
        </p:nvSpPr>
        <p:spPr>
          <a:xfrm>
            <a:off x="6444208" y="6174854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B49560C-1611-4B1D-95F9-CD33ED50B004}"/>
              </a:ext>
            </a:extLst>
          </p:cNvPr>
          <p:cNvSpPr/>
          <p:nvPr/>
        </p:nvSpPr>
        <p:spPr>
          <a:xfrm>
            <a:off x="5364088" y="6174854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F6016-3F56-48A1-B98A-4118E9B2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81994" cy="557566"/>
          </a:xfrm>
        </p:spPr>
        <p:txBody>
          <a:bodyPr/>
          <a:lstStyle/>
          <a:p>
            <a:r>
              <a:rPr lang="fr-FR" sz="2800" dirty="0"/>
              <a:t>Quelques chiffres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32E04-9EF3-424D-81CD-A66021A71DF4}"/>
              </a:ext>
            </a:extLst>
          </p:cNvPr>
          <p:cNvSpPr/>
          <p:nvPr/>
        </p:nvSpPr>
        <p:spPr>
          <a:xfrm>
            <a:off x="1295636" y="52142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Montant de l'allocation de solidarité aux personnes âgées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2792D-31E6-4068-AE11-2C23E66E266B}"/>
              </a:ext>
            </a:extLst>
          </p:cNvPr>
          <p:cNvSpPr/>
          <p:nvPr/>
        </p:nvSpPr>
        <p:spPr>
          <a:xfrm>
            <a:off x="593304" y="3330332"/>
            <a:ext cx="8550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Plafond de ressources pour l'allocation de solidarité aux personnes âgées</a:t>
            </a:r>
          </a:p>
        </p:txBody>
      </p:sp>
      <p:sp>
        <p:nvSpPr>
          <p:cNvPr id="9" name="Rectangle : coins arrondis 8">
            <a:hlinkClick r:id="rId3" action="ppaction://hlinksldjump"/>
            <a:extLst>
              <a:ext uri="{FF2B5EF4-FFF2-40B4-BE49-F238E27FC236}">
                <a16:creationId xmlns:a16="http://schemas.microsoft.com/office/drawing/2014/main" id="{81C6B51D-3CE4-4403-B3C6-32E481519D86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10" name="Bouton d'action : Retour 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E53FFA8-96A7-447D-84F7-59E6B00482CA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388F94-C2AC-4501-8C9D-6D82F5F86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032996"/>
            <a:ext cx="7272808" cy="20082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BA4764-8D97-4ABB-B006-E21062805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839000"/>
            <a:ext cx="6491396" cy="19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6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CED34C5-3BD3-432A-BE65-ABFC79E8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0649"/>
            <a:ext cx="82809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Abattement forfaitaire pour revenus professionnels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b="1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Allocation de solidarité aux personnes âgées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b="1" dirty="0"/>
              <a:t>&amp;</a:t>
            </a:r>
          </a:p>
          <a:p>
            <a:pPr algn="ctr"/>
            <a:r>
              <a:rPr lang="fr-FR" altLang="fr-FR" b="1" dirty="0"/>
              <a:t>Allocation supplémentaire d'invalidité</a:t>
            </a:r>
          </a:p>
        </p:txBody>
      </p:sp>
      <p:sp>
        <p:nvSpPr>
          <p:cNvPr id="9" name="Rectangle : coins arrondis 8">
            <a:hlinkClick r:id="rId3" action="ppaction://hlinksldjump"/>
            <a:extLst>
              <a:ext uri="{FF2B5EF4-FFF2-40B4-BE49-F238E27FC236}">
                <a16:creationId xmlns:a16="http://schemas.microsoft.com/office/drawing/2014/main" id="{5055E2CB-DB8A-4DFB-BC9D-DE963EDEB420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10" name="Bouton d'action : Retour 9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954CDAA-1862-4B05-9521-4A27F396F01D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4E97AA-525A-4624-AD4D-2763A9CC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926" y="2039819"/>
            <a:ext cx="3528392" cy="404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DCFABA-F616-4BDC-9D5C-03E9AC8E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332656"/>
            <a:ext cx="4122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Plafond de ressources pour l'allocation supplémentaire d'invalidité</a:t>
            </a:r>
          </a:p>
        </p:txBody>
      </p:sp>
      <p:sp>
        <p:nvSpPr>
          <p:cNvPr id="8" name="Rectangle : coins arrondis 7">
            <a:hlinkClick r:id="rId3" action="ppaction://hlinksldjump"/>
            <a:extLst>
              <a:ext uri="{FF2B5EF4-FFF2-40B4-BE49-F238E27FC236}">
                <a16:creationId xmlns:a16="http://schemas.microsoft.com/office/drawing/2014/main" id="{8F9E97CB-1F57-47C0-9B84-04DEB9BD1E83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9" name="Bouton d'action : Retour 8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C5F9B63-90EB-49C8-9AE5-E4D8FC3FF7BC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B8D452-8C6B-4923-9BC7-F1213FB5E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60" y="1340768"/>
            <a:ext cx="6079752" cy="33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0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0BE5641-02AC-47BB-87CC-9AAA114D93AA}"/>
              </a:ext>
            </a:extLst>
          </p:cNvPr>
          <p:cNvGraphicFramePr>
            <a:graphicFrameLocks noGrp="1"/>
          </p:cNvGraphicFramePr>
          <p:nvPr/>
        </p:nvGraphicFramePr>
        <p:xfrm>
          <a:off x="1223573" y="1731995"/>
          <a:ext cx="6915053" cy="3946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5053">
                  <a:extLst>
                    <a:ext uri="{9D8B030D-6E8A-4147-A177-3AD203B41FA5}">
                      <a16:colId xmlns:a16="http://schemas.microsoft.com/office/drawing/2014/main" val="3521548256"/>
                    </a:ext>
                  </a:extLst>
                </a:gridCol>
              </a:tblGrid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​Aide à la réinsertion familiale et sociale des anciens migrants dans leur pays d'origine (ARFS)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61451682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​Allocation supplémentaire d'invalidité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52382072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​Avantages en nature non liés à un travail ou service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62418856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​Avantages en nature au titre de l'aide sociale, de l'assurance maladie ou de l'assurance maternité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470812907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​Bourses de collèges et de lycées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18813560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​Cessions consenties à titre onéreux en vue de l'obtention de l'indemnité annuelle de départ ou de l'indemnité viagère de départ ayant le caractère d'un complément de retraite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58504264"/>
                  </a:ext>
                </a:extLst>
              </a:tr>
              <a:tr h="4154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​Compléments d'allocation aux adultes handicapés (AAH) du demandeur : complément de ressources (CRH) et majoration pour la vie autonome (MVA)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19277076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​Indemnité versée par le fonds d'indemnisation des victimes de l'amiante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23268268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​Pretium doloris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42005695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​Prime exceptionnelle de pouvoir d'achat prévue par la loi 2018/1213 du 24/12/2018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71995051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​Rente servie suite à la citation d'un sapeur pompier à l'ordre de la Nation à titre posthume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87952075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​Retraite personnelle suspendue en application des règles de cumul emploi-retraite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1192864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AAH (et ses compléments) du conjoint, concubin ou pacsé s'il est titulaire d'un avantage de vieillesse ou d'invalidité.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61766764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Aide des personnes tenues à l'obligation alimentaire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3633163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Aide exceptionnelle de fin d'année pour l'année 2019 instituée par le décret 2019/1323 du 10/12/2019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26815964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Aide exceptionnelle de solidarité instituée par le décret 2020/519 du 05/05/2020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67698256"/>
                  </a:ext>
                </a:extLst>
              </a:tr>
              <a:tr h="2077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Aide personnalisée au logement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319330649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8DC8DF5F-B7AF-43B5-AC3D-AC826B1F623C}"/>
              </a:ext>
            </a:extLst>
          </p:cNvPr>
          <p:cNvSpPr txBox="1">
            <a:spLocks/>
          </p:cNvSpPr>
          <p:nvPr/>
        </p:nvSpPr>
        <p:spPr>
          <a:xfrm>
            <a:off x="628650" y="934228"/>
            <a:ext cx="7886700" cy="3641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b="1"/>
              <a:t>Ressources exclues pour l'allocation de solidarité aux personnes âgées</a:t>
            </a:r>
            <a:r>
              <a:rPr lang="fr-FR" sz="2100"/>
              <a:t> </a:t>
            </a:r>
            <a:endParaRPr lang="fr-FR" sz="2100" dirty="0"/>
          </a:p>
        </p:txBody>
      </p:sp>
      <p:sp>
        <p:nvSpPr>
          <p:cNvPr id="5" name="Rectangle : coins arrondis 4">
            <a:hlinkClick r:id="rId3" action="ppaction://hlinksldjump"/>
            <a:extLst>
              <a:ext uri="{FF2B5EF4-FFF2-40B4-BE49-F238E27FC236}">
                <a16:creationId xmlns:a16="http://schemas.microsoft.com/office/drawing/2014/main" id="{59CD833A-4B62-4C71-94E7-DC0A7ABC1E74}"/>
              </a:ext>
            </a:extLst>
          </p:cNvPr>
          <p:cNvSpPr/>
          <p:nvPr/>
        </p:nvSpPr>
        <p:spPr>
          <a:xfrm>
            <a:off x="7600951" y="6237312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34D1A7D-8397-47BF-A827-A2D36F751DC0}"/>
              </a:ext>
            </a:extLst>
          </p:cNvPr>
          <p:cNvSpPr/>
          <p:nvPr/>
        </p:nvSpPr>
        <p:spPr>
          <a:xfrm>
            <a:off x="6372200" y="6237312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7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34BEAB0-EC01-438A-A5DA-0D28E94C4C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7727" y="1417087"/>
          <a:ext cx="7032949" cy="4380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949">
                  <a:extLst>
                    <a:ext uri="{9D8B030D-6E8A-4147-A177-3AD203B41FA5}">
                      <a16:colId xmlns:a16="http://schemas.microsoft.com/office/drawing/2014/main" val="586203318"/>
                    </a:ext>
                  </a:extLst>
                </a:gridCol>
              </a:tblGrid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aux adultes handicapés (AAH et ses compléments) du demandeur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3381657041"/>
                  </a:ext>
                </a:extLst>
              </a:tr>
              <a:tr h="350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compensation accordée aux aveugles et aux grands infirmes travailleurs et les avantages en espèces dont l'intéressé bénéficie au titre de l'aide sociale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3466019353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la ville de Paris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911196913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logement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2000189426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reconnaissance artistique de la ville de Paris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3463057434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reconnaissance aux anciens supplétifs et assimilés (ex rente viagère au profit des harkis)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808194241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solidarité  aux personnes âgées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998432414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de vétérance des sapeurs pompiers volontaires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598542367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 personnalisée d'autonomie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952559475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Allocations d'aide sociale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139405448"/>
                  </a:ext>
                </a:extLst>
              </a:tr>
              <a:tr h="350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Avantages en nature, y compris les dépenses de santé, en cas de maladie prise en charge l'intéressé ou des personnes tenues à l'obligation alimentaire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542776574"/>
                  </a:ext>
                </a:extLst>
              </a:tr>
              <a:tr h="350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Compléments d'AAH du conjoint, concubin ou partenaire pacsé s'il est titulaire d'un avantage de vieillesse ou d'invalidité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859731467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Exploitation agricole : bâtiments, cheptel et terres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2360332265"/>
                  </a:ext>
                </a:extLst>
              </a:tr>
              <a:tr h="350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Indemnité au preneur sortant bénéficiaire d'une indemnité de départ prévue aux articles L.411-69 et suivants du code rural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2753813407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Indemnité de fonction perçue par les maires et adjoints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845888872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Indemnité des soins aux tuberculeux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994370857"/>
                  </a:ext>
                </a:extLst>
              </a:tr>
              <a:tr h="350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Indemnité ou rente viagère versée aux orphelins dont les parents ont été victimes de persécutions raciales et sont morts en déportation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2251380364"/>
                  </a:ext>
                </a:extLst>
              </a:tr>
              <a:tr h="175229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>
                          <a:effectLst/>
                        </a:rPr>
                        <a:t>Indemnités de déplacement des agriculteurs membres des organismes de la mutualité sociale agricole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4159628702"/>
                  </a:ext>
                </a:extLst>
              </a:tr>
              <a:tr h="3504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Indemnités en faveur des rapatriés prévues par la loi 70/632 du 15/07/1970 et les rentes viagères résultant de la conversion de ces indemnités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7" marR="6527" marT="6527" marB="0" anchor="ctr"/>
                </a:tc>
                <a:extLst>
                  <a:ext uri="{0D108BD9-81ED-4DB2-BD59-A6C34878D82A}">
                    <a16:rowId xmlns:a16="http://schemas.microsoft.com/office/drawing/2014/main" val="1224070130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425224B4-0937-442F-B3FD-5DA3A9C3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4228"/>
            <a:ext cx="7886700" cy="364124"/>
          </a:xfrm>
        </p:spPr>
        <p:txBody>
          <a:bodyPr>
            <a:normAutofit fontScale="90000"/>
          </a:bodyPr>
          <a:lstStyle/>
          <a:p>
            <a:r>
              <a:rPr lang="fr-FR" sz="2100" b="1" dirty="0"/>
              <a:t>Ressources exclues pour l'allocation de solidarité aux personnes âgées</a:t>
            </a:r>
            <a:r>
              <a:rPr lang="fr-FR" sz="2100" dirty="0"/>
              <a:t> </a:t>
            </a:r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AA7145AB-D42F-4106-933A-9177D6120588}"/>
              </a:ext>
            </a:extLst>
          </p:cNvPr>
          <p:cNvSpPr/>
          <p:nvPr/>
        </p:nvSpPr>
        <p:spPr>
          <a:xfrm>
            <a:off x="7452320" y="6237312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DE3089A-E900-49E6-ABEB-648F1F0F7AC0}"/>
              </a:ext>
            </a:extLst>
          </p:cNvPr>
          <p:cNvSpPr/>
          <p:nvPr/>
        </p:nvSpPr>
        <p:spPr>
          <a:xfrm>
            <a:off x="6156176" y="6237311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909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47F350C-C9F7-46CD-B4F6-1F01F885D5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8683" y="1298352"/>
          <a:ext cx="6574871" cy="4247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4871">
                  <a:extLst>
                    <a:ext uri="{9D8B030D-6E8A-4147-A177-3AD203B41FA5}">
                      <a16:colId xmlns:a16="http://schemas.microsoft.com/office/drawing/2014/main" val="3212839644"/>
                    </a:ext>
                  </a:extLst>
                </a:gridCol>
              </a:tblGrid>
              <a:tr h="3193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Locaux d'habitation occupés à titre de résidence principale par l'intéressé et les membres de sa famille vivant à son foyer, même en cas d'hospitalisation en séjour longue durée.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112062321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Majoration spéciale prévue à l'article L.52-2 du code des pensions militaires d'invalidité et des victimes de guerre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074808489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Majorations accordées aux personnes dont l'état de santé nécessite l'aide constante d'une tierce personne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214654551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Meubles meublants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81656765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Partie mobile de l'indemnité viagère de départ et sa réversion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327447008"/>
                  </a:ext>
                </a:extLst>
              </a:tr>
              <a:tr h="1539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Pensions attachées aux distinctions honorifiques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491240743"/>
                  </a:ext>
                </a:extLst>
              </a:tr>
              <a:tr h="3193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Pensions d'orphelin et toutes les prestations accordées pour subvenir à l'entretien et à l'éducation des enfants par l'aide sociale, le Code des pensions militaires d'invalidité, et par d'autres législations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668587551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Prestation de compensation du handicap (PCH)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853020337"/>
                  </a:ext>
                </a:extLst>
              </a:tr>
              <a:tr h="2264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Prestations algériennes dues aux Français, mais non payées en raison de la législation algérienne (prestations non exportables)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489510990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Prestations familiales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742784759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Prime d'activité (remplace prime pour l'emploi et RSA activité)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018205281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Rente de chevrons de front belge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145400621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Rente versée par l'Allemagne en réparation des dommages causés par le régime hitlérien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4286441328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Retraite du combattant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949548245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Revenu de solidarité active (RSA)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241759717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Revenu minimum d'insertion (RMI)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209888040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Revenu supplémentaire temporaire d'activité (RSTA)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688581915"/>
                  </a:ext>
                </a:extLst>
              </a:tr>
              <a:tr h="1758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Secours bénévoles ou précaires ou de bienfaisance versés par une collectivité ou une personne non tenue à l'obligation alimentaire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3223010385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Secours d'assistance versés aux ressortissants suisses par les autorités suisses d'assistance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997144853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Secours et prestations versés aux rapatriés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2727458399"/>
                  </a:ext>
                </a:extLst>
              </a:tr>
              <a:tr h="1776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Si une partie des locaux est occupée par des tiers, seule la partie habitée par l'intéressé et les membres de sa famille est négligée.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488389739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Solde des comptes courants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836257109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Versement exceptionnel de 40 euros en 2015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861531569"/>
                  </a:ext>
                </a:extLst>
              </a:tr>
              <a:tr h="159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Versement de 5 euros par mois en 2005 par les Pays-Bas aux plus de 65 ans titulaires d'une pension AOW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7" marB="0" anchor="ctr"/>
                </a:tc>
                <a:extLst>
                  <a:ext uri="{0D108BD9-81ED-4DB2-BD59-A6C34878D82A}">
                    <a16:rowId xmlns:a16="http://schemas.microsoft.com/office/drawing/2014/main" val="194993096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6FC87E0E-D1E6-4414-B130-7F7B632A30CE}"/>
              </a:ext>
            </a:extLst>
          </p:cNvPr>
          <p:cNvSpPr txBox="1">
            <a:spLocks/>
          </p:cNvSpPr>
          <p:nvPr/>
        </p:nvSpPr>
        <p:spPr>
          <a:xfrm>
            <a:off x="628650" y="934228"/>
            <a:ext cx="7886700" cy="3641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b="1"/>
              <a:t>Ressources exclues pour l'allocation de solidarité aux personnes âgées</a:t>
            </a:r>
            <a:r>
              <a:rPr lang="fr-FR" sz="2100"/>
              <a:t> </a:t>
            </a:r>
            <a:endParaRPr lang="fr-FR" sz="2100" dirty="0"/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6A72E583-50E3-4FF8-9661-FE49863A519B}"/>
              </a:ext>
            </a:extLst>
          </p:cNvPr>
          <p:cNvSpPr/>
          <p:nvPr/>
        </p:nvSpPr>
        <p:spPr>
          <a:xfrm>
            <a:off x="7308304" y="6309320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B20F04A-1944-4BF4-A0D8-8366AB1EF6B8}"/>
              </a:ext>
            </a:extLst>
          </p:cNvPr>
          <p:cNvSpPr/>
          <p:nvPr/>
        </p:nvSpPr>
        <p:spPr>
          <a:xfrm>
            <a:off x="6084168" y="630931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3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91BCD8-1E04-4882-9383-CE9242145E5F}"/>
              </a:ext>
            </a:extLst>
          </p:cNvPr>
          <p:cNvCxnSpPr/>
          <p:nvPr/>
        </p:nvCxnSpPr>
        <p:spPr>
          <a:xfrm>
            <a:off x="323850" y="692150"/>
            <a:ext cx="82089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B6B92E75-DEB1-4CFF-B4A3-0E1893DA7A3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980728"/>
            <a:ext cx="8229600" cy="446449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/>
              <a:t>         </a:t>
            </a:r>
            <a:endParaRPr lang="fr-FR" altLang="fr-FR" dirty="0">
              <a:highlight>
                <a:srgbClr val="FFFF00"/>
              </a:highlight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altLang="fr-FR" sz="3600" b="1" dirty="0">
                <a:solidFill>
                  <a:schemeClr val="accent6">
                    <a:lumMod val="75000"/>
                  </a:schemeClr>
                </a:solidFill>
              </a:rPr>
              <a:t>L’allocation de solidarité aux personnes âgées (ASPA)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2FAB0C-C5BF-430F-99AC-7D7DF86F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56" y="94320"/>
            <a:ext cx="4427983" cy="66693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435BA5-D280-4AA1-8E74-CD53D5E17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727" y="94319"/>
            <a:ext cx="4540735" cy="6669359"/>
          </a:xfrm>
          <a:prstGeom prst="rect">
            <a:avLst/>
          </a:prstGeom>
        </p:spPr>
      </p:pic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413A2909-4F7D-4DAC-AFEA-7EB56CD727F7}"/>
              </a:ext>
            </a:extLst>
          </p:cNvPr>
          <p:cNvSpPr/>
          <p:nvPr/>
        </p:nvSpPr>
        <p:spPr>
          <a:xfrm>
            <a:off x="4417426" y="6344006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5" action="ppaction://hlinksldjump"/>
            <a:extLst>
              <a:ext uri="{FF2B5EF4-FFF2-40B4-BE49-F238E27FC236}">
                <a16:creationId xmlns:a16="http://schemas.microsoft.com/office/drawing/2014/main" id="{9DE39A5C-6161-4AFA-9127-9814DBC456F8}"/>
              </a:ext>
            </a:extLst>
          </p:cNvPr>
          <p:cNvSpPr/>
          <p:nvPr/>
        </p:nvSpPr>
        <p:spPr>
          <a:xfrm>
            <a:off x="5508104" y="636321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24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65F9C3-EB49-4BF5-AFE0-DA4008405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24644"/>
            <a:ext cx="4371316" cy="64447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BE9C48-3B20-43B7-B544-DDD320CB3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173" y="224645"/>
            <a:ext cx="4371316" cy="6444716"/>
          </a:xfrm>
          <a:prstGeom prst="rect">
            <a:avLst/>
          </a:prstGeom>
        </p:spPr>
      </p:pic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AAF5F78-2ECC-4B17-8732-53051799393F}"/>
              </a:ext>
            </a:extLst>
          </p:cNvPr>
          <p:cNvSpPr/>
          <p:nvPr/>
        </p:nvSpPr>
        <p:spPr>
          <a:xfrm>
            <a:off x="4644008" y="6283165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hlinkClick r:id="rId5" action="ppaction://hlinksldjump"/>
            <a:extLst>
              <a:ext uri="{FF2B5EF4-FFF2-40B4-BE49-F238E27FC236}">
                <a16:creationId xmlns:a16="http://schemas.microsoft.com/office/drawing/2014/main" id="{8811BC42-1C44-4F98-B86A-00C3F902BCAD}"/>
              </a:ext>
            </a:extLst>
          </p:cNvPr>
          <p:cNvSpPr/>
          <p:nvPr/>
        </p:nvSpPr>
        <p:spPr>
          <a:xfrm>
            <a:off x="5724128" y="6283165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877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79D72B-EB66-4907-9D65-C082AC6F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4504725" cy="62373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E0B0C0-E744-4AA6-A258-AF411AEA4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970" y="188641"/>
            <a:ext cx="4438778" cy="6237312"/>
          </a:xfrm>
          <a:prstGeom prst="rect">
            <a:avLst/>
          </a:prstGeom>
        </p:spPr>
      </p:pic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B8608B0-AB71-41A8-BEE0-EAF9F2B67C61}"/>
              </a:ext>
            </a:extLst>
          </p:cNvPr>
          <p:cNvSpPr/>
          <p:nvPr/>
        </p:nvSpPr>
        <p:spPr>
          <a:xfrm>
            <a:off x="5004048" y="6423093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hlinkClick r:id="rId5" action="ppaction://hlinksldjump"/>
            <a:extLst>
              <a:ext uri="{FF2B5EF4-FFF2-40B4-BE49-F238E27FC236}">
                <a16:creationId xmlns:a16="http://schemas.microsoft.com/office/drawing/2014/main" id="{52167773-88EF-46CB-A086-92E6FBE983D4}"/>
              </a:ext>
            </a:extLst>
          </p:cNvPr>
          <p:cNvSpPr/>
          <p:nvPr/>
        </p:nvSpPr>
        <p:spPr>
          <a:xfrm>
            <a:off x="6126499" y="6423092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02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8462CE-DE14-48A5-8764-E2EECE6CB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6" y="116632"/>
            <a:ext cx="4416524" cy="63093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CF05E6-A740-4207-9E1A-B5FE90B0C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81" y="116632"/>
            <a:ext cx="4452816" cy="6277385"/>
          </a:xfrm>
          <a:prstGeom prst="rect">
            <a:avLst/>
          </a:prstGeom>
        </p:spPr>
      </p:pic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B586140-FC67-4B39-AB68-19E1285D045E}"/>
              </a:ext>
            </a:extLst>
          </p:cNvPr>
          <p:cNvSpPr/>
          <p:nvPr/>
        </p:nvSpPr>
        <p:spPr>
          <a:xfrm>
            <a:off x="4860032" y="6355173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5" action="ppaction://hlinksldjump"/>
            <a:extLst>
              <a:ext uri="{FF2B5EF4-FFF2-40B4-BE49-F238E27FC236}">
                <a16:creationId xmlns:a16="http://schemas.microsoft.com/office/drawing/2014/main" id="{46974047-87A7-4149-91D1-74E3A359537A}"/>
              </a:ext>
            </a:extLst>
          </p:cNvPr>
          <p:cNvSpPr/>
          <p:nvPr/>
        </p:nvSpPr>
        <p:spPr>
          <a:xfrm>
            <a:off x="5956180" y="6371172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306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13AB34F-2134-4DD1-9A60-B6B2C392D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02646"/>
              </p:ext>
            </p:extLst>
          </p:nvPr>
        </p:nvGraphicFramePr>
        <p:xfrm>
          <a:off x="251520" y="764704"/>
          <a:ext cx="8064896" cy="5967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1205115334"/>
                    </a:ext>
                  </a:extLst>
                </a:gridCol>
              </a:tblGrid>
              <a:tr h="34990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​Aide exceptionnelle de fin d'année pour l'année 2019 instituée par le décret 2019/1323 du 10/12/2019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b"/>
                </a:tc>
                <a:extLst>
                  <a:ext uri="{0D108BD9-81ED-4DB2-BD59-A6C34878D82A}">
                    <a16:rowId xmlns:a16="http://schemas.microsoft.com/office/drawing/2014/main" val="1095437620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​Aide exceptionnelle de solidarité instituée par le décret 2020/519 du 05/05/2020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b"/>
                </a:tc>
                <a:extLst>
                  <a:ext uri="{0D108BD9-81ED-4DB2-BD59-A6C34878D82A}">
                    <a16:rowId xmlns:a16="http://schemas.microsoft.com/office/drawing/2014/main" val="143424999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​Avantages en nature non liés à un travail ou service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1587361600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AAH et ses compléments du conjoint, concubin ou pacsé s'il est titulaire d'un avantage de vieillesse ou d'invalidité.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3518441075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Aide à la réinsertion familiale et sociale des anciens migrants dans leur pays d'origine (ARFS)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847939208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Aide des personnes tenues à  l'obligation alimentaire 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b"/>
                </a:tc>
                <a:extLst>
                  <a:ext uri="{0D108BD9-81ED-4DB2-BD59-A6C34878D82A}">
                    <a16:rowId xmlns:a16="http://schemas.microsoft.com/office/drawing/2014/main" val="2483875436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Aide personnalisée au logement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263359460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aux adultes handicapés (AAH) et ses compléments du demandeur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1576686873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compensation accordée aux aveugles et aux grands infirmes travailleurs et les avantages en espèces dont l'intéressé bénéficie au titre de l'aide sociale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2248687783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la ville de Paris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3806201865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logement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4167504391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reconnaissance artistique de la ville de Paris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2411840154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reconnaissance aux anciens supplétifs et assimilés (ex rente viagère au profit des harkis)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491207760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solidarité mentionnée à l'article L 815-1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4097906452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de vétérance des sapeurs pompiers volontaires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4001882910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 personnalisée d'autonomie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2275214510"/>
                  </a:ext>
                </a:extLst>
              </a:tr>
              <a:tr h="349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Allocations d'aide sociale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66" marR="3666" marT="3666" marB="0" anchor="ctr"/>
                </a:tc>
                <a:extLst>
                  <a:ext uri="{0D108BD9-81ED-4DB2-BD59-A6C34878D82A}">
                    <a16:rowId xmlns:a16="http://schemas.microsoft.com/office/drawing/2014/main" val="34783841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90D6FC-F914-462B-A8B9-06702CCE3436}"/>
              </a:ext>
            </a:extLst>
          </p:cNvPr>
          <p:cNvSpPr/>
          <p:nvPr/>
        </p:nvSpPr>
        <p:spPr>
          <a:xfrm>
            <a:off x="331737" y="156779"/>
            <a:ext cx="7279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Ressources exclues pour l'allocation supplémentaire d’invalidité</a:t>
            </a:r>
            <a:endParaRPr lang="fr-FR" dirty="0"/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8C8CE416-47F5-40BD-9769-9C716CD719A9}"/>
              </a:ext>
            </a:extLst>
          </p:cNvPr>
          <p:cNvSpPr/>
          <p:nvPr/>
        </p:nvSpPr>
        <p:spPr>
          <a:xfrm>
            <a:off x="7623757" y="6346447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A38D80B-FF1B-48A5-9B64-77A61601F8DF}"/>
              </a:ext>
            </a:extLst>
          </p:cNvPr>
          <p:cNvSpPr/>
          <p:nvPr/>
        </p:nvSpPr>
        <p:spPr>
          <a:xfrm>
            <a:off x="6500595" y="6346446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10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7E7EEA7-1DE8-4AEB-9EA0-1A2514586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25163"/>
              </p:ext>
            </p:extLst>
          </p:nvPr>
        </p:nvGraphicFramePr>
        <p:xfrm>
          <a:off x="395536" y="764704"/>
          <a:ext cx="6405264" cy="5753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5264">
                  <a:extLst>
                    <a:ext uri="{9D8B030D-6E8A-4147-A177-3AD203B41FA5}">
                      <a16:colId xmlns:a16="http://schemas.microsoft.com/office/drawing/2014/main" val="114451167"/>
                    </a:ext>
                  </a:extLst>
                </a:gridCol>
              </a:tblGrid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​​Compléments d'allocation aux adultes handicapés (AAH) du demandeur : complément de ressources (CRH) et majoration pour la vie autonome (MVA)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261730244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​Bourses de collèges et de lycées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2756912786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​Cessions consenties à titre onéreux en vue de l'obtention de l'indemnité annuelle de départ ou de l'indemnité viagère de départ ayant le caractère d'un complément de retraite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171900041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Compléments d'AAH du conjoint, concubin ou partenaire pacsé s'il est titulaire d'un avantage de vieillesse ou d'invalidité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303629150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Dépenses de santé prises en charge par l'intéressé ou des personnes tenues à l'obligation alimentaire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322310843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Exploitation agricole : bâtiments, cheptel et terres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3523933407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Indemnité au preneur sortant bénéficiaire d'une indemnité de départ prévue aux articles L.411-69 et suivants du code rural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2080642365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Indemnité de fonction des maires et adjoints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4042320052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Indemnités de déplacement des agriculteurs membres des organismes de la mutualité sociale agricole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3512099963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Indemnités en faveur des rapatriés prévues par la loi n° 70/632 du 15/07/1970 et les rentes viagères résultant de la conversion de ces indemnités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992878395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Partie mobile de l'indemnité viagère de départ et sa réversion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708053800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Indemnité des soins aux tuberculeux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1223548187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Indemnité ou rente viagère versée aux orphelins dont les parents ont été victimes de persécutions raciales et sont morts en déportation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3973079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​​Indemnité versée par le fonds d'indemnisation des victimes de l'amiante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882342679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Locaux d'habitation occupés à titre de résidence principale par l'intéressé et les membres de sa famille vivant à son foyer, même en cas d'hospitalisation en séjour longue durée.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2861281431"/>
                  </a:ext>
                </a:extLst>
              </a:tr>
              <a:tr h="3510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Si une partie des locaux est occupée par des tiers, seule la partie habitée par l'intéressé et les membres de sa famille est négligée.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17" marR="2417" marT="2417" marB="0" anchor="ctr"/>
                </a:tc>
                <a:extLst>
                  <a:ext uri="{0D108BD9-81ED-4DB2-BD59-A6C34878D82A}">
                    <a16:rowId xmlns:a16="http://schemas.microsoft.com/office/drawing/2014/main" val="10540506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E6334A-37AA-45D4-B6C2-FC9DE7CB34F8}"/>
              </a:ext>
            </a:extLst>
          </p:cNvPr>
          <p:cNvSpPr/>
          <p:nvPr/>
        </p:nvSpPr>
        <p:spPr>
          <a:xfrm>
            <a:off x="388350" y="118373"/>
            <a:ext cx="7784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Ressources exclues pour l'allocation supplémentaire d’invalidité</a:t>
            </a:r>
            <a:endParaRPr lang="fr-FR" dirty="0"/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9BF8B145-CC51-48CF-9CAE-6201BC51327D}"/>
              </a:ext>
            </a:extLst>
          </p:cNvPr>
          <p:cNvSpPr/>
          <p:nvPr/>
        </p:nvSpPr>
        <p:spPr>
          <a:xfrm>
            <a:off x="8154143" y="126875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3E49E26-5028-48C0-B0CE-D5AFF5B74AFC}"/>
              </a:ext>
            </a:extLst>
          </p:cNvPr>
          <p:cNvSpPr/>
          <p:nvPr/>
        </p:nvSpPr>
        <p:spPr>
          <a:xfrm>
            <a:off x="7020272" y="1268760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86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514F931-DB7C-423E-8D27-BBF78E688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295011"/>
              </p:ext>
            </p:extLst>
          </p:nvPr>
        </p:nvGraphicFramePr>
        <p:xfrm>
          <a:off x="395536" y="1764019"/>
          <a:ext cx="7704856" cy="3976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102435184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Majoration accordée aux personnes dont l'état de santé nécessite l'aide constante d'une tierce personne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1825036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Majoration spéciale prévue à l'article L. 52-2 du Code des pensions militaires d'invalidité et des victimes de guerre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2376991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Meubles meublants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25460117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Pensions attachées aux distinctions honorifiques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2803351758"/>
                  </a:ext>
                </a:extLst>
              </a:tr>
              <a:tr h="3681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Pensions d'orphelin et toutes prestations accordées pour l'entretien et l'éducation des enfants par l'aide sociale, le Code des pensions militaires d'invalidité, et par d'autres législations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1880583260"/>
                  </a:ext>
                </a:extLst>
              </a:tr>
              <a:tr h="3681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Prestations algériennes dues aux Français, mais non payées en raison de la législation algérienne (prestations non exportables)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42634449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​Prestation de compensation du handicap (PCH)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39320078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​Prestations en nature au titre de l'aide sociale, de l'assurance maladie ou de l'assurance maternité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30303014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Prestations familiales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25825493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​Pretium doloris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4044019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Prime d'activité (remplace prime pour l'emploi et RSA activité)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ctr"/>
                </a:tc>
                <a:extLst>
                  <a:ext uri="{0D108BD9-81ED-4DB2-BD59-A6C34878D82A}">
                    <a16:rowId xmlns:a16="http://schemas.microsoft.com/office/drawing/2014/main" val="10626339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​​Prime exceptionnelle de pouvoir d'achat prévue par la loi 2018/1213 du 24/12/2018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7" marR="2387" marT="2387" marB="0" anchor="b"/>
                </a:tc>
                <a:extLst>
                  <a:ext uri="{0D108BD9-81ED-4DB2-BD59-A6C34878D82A}">
                    <a16:rowId xmlns:a16="http://schemas.microsoft.com/office/drawing/2014/main" val="268281441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CA61C1B-5593-4FCA-A18E-7F22AE04404C}"/>
              </a:ext>
            </a:extLst>
          </p:cNvPr>
          <p:cNvSpPr/>
          <p:nvPr/>
        </p:nvSpPr>
        <p:spPr>
          <a:xfrm>
            <a:off x="611560" y="33265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Ressources exclues pour l'allocation supplémentaire d’invalidité</a:t>
            </a:r>
            <a:endParaRPr lang="fr-FR" dirty="0"/>
          </a:p>
        </p:txBody>
      </p:sp>
      <p:sp>
        <p:nvSpPr>
          <p:cNvPr id="6" name="Rectangle :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F36D446F-7D74-4B54-9E75-094F3EEB562B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068160FB-DDF8-43BF-9A52-BF1D7147B33A}"/>
              </a:ext>
            </a:extLst>
          </p:cNvPr>
          <p:cNvSpPr/>
          <p:nvPr/>
        </p:nvSpPr>
        <p:spPr>
          <a:xfrm>
            <a:off x="5364088" y="6332246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081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B3E4770-0805-49E6-9384-B30402BCA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934706"/>
              </p:ext>
            </p:extLst>
          </p:nvPr>
        </p:nvGraphicFramePr>
        <p:xfrm>
          <a:off x="683568" y="1254125"/>
          <a:ext cx="6912768" cy="5035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3770883175"/>
                    </a:ext>
                  </a:extLst>
                </a:gridCol>
              </a:tblGrid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Rente de chevrons de front belge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2405055258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​Rente servie suite à la citation d'un sapeur pompier à l'ordre de la Nation à titre posthume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3339657038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Rente versée par l'Allemagne en réparation des dommages causés par le régime hitlérien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769662420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Retraite du combattant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3900158661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Revenu de solidarité active (RSA)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2496768401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Revenu minimum d'insertion (RMI)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585920749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Revenu supplémentaire temporaire d'activité (RSTA)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2134054158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Secours d'assistance versés aux ressortissants suisses par les autorités suisses d'assistance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1505247733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Secours bénévoles ou précaires ou de bienfaisance versés par une collectivité ou une personne non tenue à l'obligation alimentaire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1123072448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Secours et prestations versés aux rapatriés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424608999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Solde des comptes courants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3036041756"/>
                  </a:ext>
                </a:extLst>
              </a:tr>
              <a:tr h="4196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Versement exceptionnel de 40 euros en 2015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ctr"/>
                </a:tc>
                <a:extLst>
                  <a:ext uri="{0D108BD9-81ED-4DB2-BD59-A6C34878D82A}">
                    <a16:rowId xmlns:a16="http://schemas.microsoft.com/office/drawing/2014/main" val="38342613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076525-EE2E-4F9E-93C0-DBC6365FE723}"/>
              </a:ext>
            </a:extLst>
          </p:cNvPr>
          <p:cNvSpPr/>
          <p:nvPr/>
        </p:nvSpPr>
        <p:spPr>
          <a:xfrm>
            <a:off x="539552" y="40466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Ressources exclues pour l'allocation supplémentaire d’invalidité</a:t>
            </a:r>
            <a:endParaRPr lang="fr-FR" dirty="0"/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67B41669-CE45-42F8-ADE8-FC3817EBC1FB}"/>
              </a:ext>
            </a:extLst>
          </p:cNvPr>
          <p:cNvSpPr/>
          <p:nvPr/>
        </p:nvSpPr>
        <p:spPr>
          <a:xfrm>
            <a:off x="6516216" y="6378758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5" name="Bouton d'action : Retour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30A7A12-9553-4CA7-84FF-D7BDC9DAC5D8}"/>
              </a:ext>
            </a:extLst>
          </p:cNvPr>
          <p:cNvSpPr/>
          <p:nvPr/>
        </p:nvSpPr>
        <p:spPr>
          <a:xfrm>
            <a:off x="5364088" y="6378758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75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0CC6B0-F9AF-4748-BA0D-7006C468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22"/>
            <a:ext cx="4657745" cy="65253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AE0D43-572B-4AC6-BA98-560322F7C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745" y="19322"/>
            <a:ext cx="4411531" cy="6525344"/>
          </a:xfrm>
          <a:prstGeom prst="rect">
            <a:avLst/>
          </a:prstGeom>
        </p:spPr>
      </p:pic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8B6632DC-26BF-4BCB-B2BA-F525847AE599}"/>
              </a:ext>
            </a:extLst>
          </p:cNvPr>
          <p:cNvSpPr/>
          <p:nvPr/>
        </p:nvSpPr>
        <p:spPr>
          <a:xfrm>
            <a:off x="4788024" y="6452483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5" action="ppaction://hlinksldjump"/>
            <a:extLst>
              <a:ext uri="{FF2B5EF4-FFF2-40B4-BE49-F238E27FC236}">
                <a16:creationId xmlns:a16="http://schemas.microsoft.com/office/drawing/2014/main" id="{78F7644B-80DC-4BAC-9799-7282673E593A}"/>
              </a:ext>
            </a:extLst>
          </p:cNvPr>
          <p:cNvSpPr/>
          <p:nvPr/>
        </p:nvSpPr>
        <p:spPr>
          <a:xfrm>
            <a:off x="5832702" y="6450903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643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EAA0C9-5437-4936-AE78-66A663DD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6" y="188640"/>
            <a:ext cx="4423216" cy="62373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34933A4-BCB5-4A7C-893C-B8D633341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491" y="211259"/>
            <a:ext cx="4515135" cy="6214693"/>
          </a:xfrm>
          <a:prstGeom prst="rect">
            <a:avLst/>
          </a:prstGeom>
        </p:spPr>
      </p:pic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20E58A60-3F32-4662-AACC-5B646C008BF5}"/>
              </a:ext>
            </a:extLst>
          </p:cNvPr>
          <p:cNvSpPr/>
          <p:nvPr/>
        </p:nvSpPr>
        <p:spPr>
          <a:xfrm>
            <a:off x="4788024" y="6471805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5" action="ppaction://hlinksldjump"/>
            <a:extLst>
              <a:ext uri="{FF2B5EF4-FFF2-40B4-BE49-F238E27FC236}">
                <a16:creationId xmlns:a16="http://schemas.microsoft.com/office/drawing/2014/main" id="{37C7C442-97E2-4B01-A2DA-533D49A8A305}"/>
              </a:ext>
            </a:extLst>
          </p:cNvPr>
          <p:cNvSpPr/>
          <p:nvPr/>
        </p:nvSpPr>
        <p:spPr>
          <a:xfrm>
            <a:off x="5951644" y="6471805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04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34E606F5-3B23-4039-BA8D-EC0F283A697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60648"/>
            <a:ext cx="8435975" cy="586551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Les conditions d’attribution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altLang="fr-FR" b="1" dirty="0">
                <a:solidFill>
                  <a:srgbClr val="0070C0"/>
                </a:solidFill>
              </a:rPr>
              <a:t>Âge:</a:t>
            </a:r>
            <a:r>
              <a:rPr lang="fr-FR" altLang="fr-FR" dirty="0">
                <a:solidFill>
                  <a:srgbClr val="0070C0"/>
                </a:solidFill>
              </a:rPr>
              <a:t> à partir de 65 ans ou à partir de l’âge légal de départ en retraite pour les personnes inaptes et pour les assurés handicapés atteints d’une incapacité permanente d’au moins 50%</a:t>
            </a:r>
          </a:p>
          <a:p>
            <a:pPr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b="1" dirty="0">
                <a:solidFill>
                  <a:srgbClr val="0070C0"/>
                </a:solidFill>
              </a:rPr>
              <a:t>Ressources: </a:t>
            </a:r>
            <a:r>
              <a:rPr lang="fr-FR" altLang="fr-FR" dirty="0">
                <a:solidFill>
                  <a:srgbClr val="0070C0"/>
                </a:solidFill>
              </a:rPr>
              <a:t>l’assuré ne doit pas disposer de ressources supérieures au </a:t>
            </a:r>
            <a:r>
              <a:rPr lang="fr-FR" altLang="fr-FR" dirty="0">
                <a:solidFill>
                  <a:srgbClr val="0070C0"/>
                </a:solidFill>
                <a:hlinkClick r:id="rId3" action="ppaction://hlinksldjump"/>
              </a:rPr>
              <a:t>plafond autorisé</a:t>
            </a:r>
            <a:endParaRPr lang="fr-FR" altLang="fr-FR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Plafond mensuel au 1/07/2022 : </a:t>
            </a:r>
          </a:p>
          <a:p>
            <a:pPr lvl="1">
              <a:defRPr/>
            </a:pPr>
            <a:r>
              <a:rPr lang="fr-FR" altLang="fr-FR" sz="2400" b="1" dirty="0">
                <a:solidFill>
                  <a:srgbClr val="0070C0"/>
                </a:solidFill>
              </a:rPr>
              <a:t>    953,45 € pour une personne seule</a:t>
            </a:r>
          </a:p>
          <a:p>
            <a:pPr lvl="1">
              <a:defRPr/>
            </a:pPr>
            <a:r>
              <a:rPr lang="fr-FR" altLang="fr-FR" sz="2400" b="1" dirty="0">
                <a:solidFill>
                  <a:srgbClr val="0070C0"/>
                </a:solidFill>
              </a:rPr>
              <a:t> 1480,24 € pour un couple</a:t>
            </a:r>
          </a:p>
        </p:txBody>
      </p:sp>
      <p:sp>
        <p:nvSpPr>
          <p:cNvPr id="2" name="Rectangle : coins arrondis 1">
            <a:hlinkClick r:id="rId4" action="ppaction://hlinksldjump"/>
            <a:extLst>
              <a:ext uri="{FF2B5EF4-FFF2-40B4-BE49-F238E27FC236}">
                <a16:creationId xmlns:a16="http://schemas.microsoft.com/office/drawing/2014/main" id="{BBDB3DFE-3D48-4392-B6F0-B477E55ADD9F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3" name="Bouton d'action : Retour 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087EFCC-23ED-4EAA-9670-24CDADC00679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1BC1B3-7216-465C-848E-18B67BED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8" y="144517"/>
            <a:ext cx="4333627" cy="63088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8C1B51-52AC-4D18-BF11-C6E3A628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91" y="103372"/>
            <a:ext cx="4333627" cy="6349963"/>
          </a:xfrm>
          <a:prstGeom prst="rect">
            <a:avLst/>
          </a:prstGeom>
        </p:spPr>
      </p:pic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7A212925-B67B-4DAC-8947-D157982B00BA}"/>
              </a:ext>
            </a:extLst>
          </p:cNvPr>
          <p:cNvSpPr/>
          <p:nvPr/>
        </p:nvSpPr>
        <p:spPr>
          <a:xfrm>
            <a:off x="4932040" y="6453335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5" action="ppaction://hlinksldjump"/>
            <a:extLst>
              <a:ext uri="{FF2B5EF4-FFF2-40B4-BE49-F238E27FC236}">
                <a16:creationId xmlns:a16="http://schemas.microsoft.com/office/drawing/2014/main" id="{1321BFE6-1DF0-40D3-BE26-D74B7F686D42}"/>
              </a:ext>
            </a:extLst>
          </p:cNvPr>
          <p:cNvSpPr/>
          <p:nvPr/>
        </p:nvSpPr>
        <p:spPr>
          <a:xfrm>
            <a:off x="5982686" y="6453334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500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9A914F-3F12-482B-9AB8-AB66C468B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4591894" cy="63813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971F0B-9104-49B8-85D0-A29DCEF3B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971" y="233264"/>
            <a:ext cx="4488249" cy="6264696"/>
          </a:xfrm>
          <a:prstGeom prst="rect">
            <a:avLst/>
          </a:prstGeom>
        </p:spPr>
      </p:pic>
      <p:sp>
        <p:nvSpPr>
          <p:cNvPr id="4" name="Bouton d'action : Retou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CA33BD1-88E9-4E29-B4A0-FEFBE87CF741}"/>
              </a:ext>
            </a:extLst>
          </p:cNvPr>
          <p:cNvSpPr/>
          <p:nvPr/>
        </p:nvSpPr>
        <p:spPr>
          <a:xfrm>
            <a:off x="4788024" y="6431638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hlinkClick r:id="rId5" action="ppaction://hlinksldjump"/>
            <a:extLst>
              <a:ext uri="{FF2B5EF4-FFF2-40B4-BE49-F238E27FC236}">
                <a16:creationId xmlns:a16="http://schemas.microsoft.com/office/drawing/2014/main" id="{0B9B1985-7FE8-4CAC-9E08-D602CA554CAA}"/>
              </a:ext>
            </a:extLst>
          </p:cNvPr>
          <p:cNvSpPr/>
          <p:nvPr/>
        </p:nvSpPr>
        <p:spPr>
          <a:xfrm>
            <a:off x="5761228" y="6398161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792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A13035-EEA1-4D89-8273-86AF2BF7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50452"/>
            <a:ext cx="3461171" cy="6566179"/>
          </a:xfrm>
          <a:prstGeom prst="rect">
            <a:avLst/>
          </a:prstGeom>
        </p:spPr>
      </p:pic>
      <p:sp>
        <p:nvSpPr>
          <p:cNvPr id="3" name="Bouton d'action : Retour 2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F6AD302-1B65-42BB-93E7-FB509B8F8B90}"/>
              </a:ext>
            </a:extLst>
          </p:cNvPr>
          <p:cNvSpPr/>
          <p:nvPr/>
        </p:nvSpPr>
        <p:spPr>
          <a:xfrm>
            <a:off x="467544" y="6315804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01DD77E9-ECA9-40E3-9058-65096685A8B9}"/>
              </a:ext>
            </a:extLst>
          </p:cNvPr>
          <p:cNvSpPr/>
          <p:nvPr/>
        </p:nvSpPr>
        <p:spPr>
          <a:xfrm>
            <a:off x="1714776" y="6307591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70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E61262CC-90D6-464A-A4AB-472E68F1BEA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57596"/>
            <a:ext cx="8229600" cy="600825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Les conditions d’attribution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altLang="fr-FR" b="1" dirty="0">
                <a:solidFill>
                  <a:srgbClr val="0070C0"/>
                </a:solidFill>
              </a:rPr>
              <a:t>Résidence:</a:t>
            </a:r>
            <a:r>
              <a:rPr lang="fr-FR" altLang="fr-FR" dirty="0">
                <a:solidFill>
                  <a:srgbClr val="0070C0"/>
                </a:solidFill>
              </a:rPr>
              <a:t> l’assuré </a:t>
            </a:r>
            <a:r>
              <a:rPr lang="fr-FR" dirty="0">
                <a:solidFill>
                  <a:srgbClr val="0070C0"/>
                </a:solidFill>
              </a:rPr>
              <a:t>doit résider en métropole, en Guadeloupe, en Guyane, en Martinique, à la Réunion, à Saint-Barthélemy ou à Saint Martin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b="1" dirty="0">
                <a:solidFill>
                  <a:srgbClr val="0070C0"/>
                </a:solidFill>
              </a:rPr>
              <a:t>Régularité de séjour: </a:t>
            </a:r>
            <a:r>
              <a:rPr lang="fr-FR" altLang="fr-FR" dirty="0">
                <a:solidFill>
                  <a:srgbClr val="0070C0"/>
                </a:solidFill>
              </a:rPr>
              <a:t>les assurés de nationalité étrangère doivent justifier de leur régularité de séjour en France sur une période continue de 10 ans au point de départ</a:t>
            </a:r>
            <a:endParaRPr lang="fr-FR" altLang="fr-FR" b="1" dirty="0">
              <a:solidFill>
                <a:srgbClr val="0070C0"/>
              </a:solidFill>
            </a:endParaRPr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3CF51407-56AF-4B8B-9161-F8132E598901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BE423D5-0227-4DB5-877D-37B7C5FF1A7E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7F4EAE97-F766-4CD0-982B-E8FEA9FA2D9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57596"/>
            <a:ext cx="8229600" cy="596856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Les conditions d’attribution</a:t>
            </a:r>
          </a:p>
          <a:p>
            <a:pPr>
              <a:defRPr/>
            </a:pPr>
            <a:r>
              <a:rPr lang="fr-FR" altLang="fr-FR" sz="2800" b="1" dirty="0">
                <a:solidFill>
                  <a:srgbClr val="0070C0"/>
                </a:solidFill>
              </a:rPr>
              <a:t>Être titulaire d’un avantage de base: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Retraite personnelle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Retraite de réversion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Majoration pour conjoint à charge</a:t>
            </a:r>
          </a:p>
          <a:p>
            <a:pPr marL="457200" lvl="1" indent="0">
              <a:buNone/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sz="2800" b="1" dirty="0">
                <a:solidFill>
                  <a:srgbClr val="0070C0"/>
                </a:solidFill>
              </a:rPr>
              <a:t>Subsidiarité: </a:t>
            </a:r>
            <a:r>
              <a:rPr lang="fr-FR" altLang="fr-FR" sz="2800" dirty="0">
                <a:solidFill>
                  <a:srgbClr val="0070C0"/>
                </a:solidFill>
              </a:rPr>
              <a:t>Le demandeur et son conjoint, son concubin ou son partenaire pacsé doivent avoir demandé l’attribution de toutes leurs retraites personnelles et de réversion (en France et à l’étranger)</a:t>
            </a:r>
          </a:p>
          <a:p>
            <a:pPr>
              <a:defRPr/>
            </a:pPr>
            <a:endParaRPr lang="fr-FR" altLang="fr-FR" dirty="0"/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DAAEB906-6379-4CD1-B1F9-5487074FD0D4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9AACC93-3705-490A-A6C7-82D00AE53A3C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6CA046B9-986E-4825-9C30-C64BAF1684D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95536" y="476672"/>
            <a:ext cx="8229600" cy="51450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Le point de départ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altLang="fr-FR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1</a:t>
            </a:r>
            <a:r>
              <a:rPr lang="fr-FR" altLang="fr-FR" baseline="30000" dirty="0">
                <a:solidFill>
                  <a:srgbClr val="0070C0"/>
                </a:solidFill>
              </a:rPr>
              <a:t>er</a:t>
            </a:r>
            <a:r>
              <a:rPr lang="fr-FR" altLang="fr-FR" dirty="0">
                <a:solidFill>
                  <a:srgbClr val="0070C0"/>
                </a:solidFill>
              </a:rPr>
              <a:t> jour du mois qui suit le </a:t>
            </a:r>
            <a:r>
              <a:rPr lang="fr-FR" altLang="fr-FR">
                <a:solidFill>
                  <a:srgbClr val="0070C0"/>
                </a:solidFill>
              </a:rPr>
              <a:t>dépôt de la </a:t>
            </a:r>
            <a:r>
              <a:rPr lang="fr-FR" altLang="fr-FR" dirty="0">
                <a:solidFill>
                  <a:srgbClr val="0070C0"/>
                </a:solidFill>
              </a:rPr>
              <a:t>demande</a:t>
            </a:r>
          </a:p>
          <a:p>
            <a:pPr marL="0" indent="0">
              <a:buNone/>
              <a:defRPr/>
            </a:pPr>
            <a:endParaRPr lang="fr-FR" altLang="fr-FR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Si la demande est reçue au cours des 3 mois civils qui suivent la notification d’attribution de l’avantage de base, le point de départ peut être fixé à la même date que le point de départ de cet avantage</a:t>
            </a:r>
          </a:p>
        </p:txBody>
      </p:sp>
      <p:sp>
        <p:nvSpPr>
          <p:cNvPr id="4" name="Rectangle : coins arrondis 3">
            <a:hlinkClick r:id="rId3" action="ppaction://hlinksldjump"/>
            <a:extLst>
              <a:ext uri="{FF2B5EF4-FFF2-40B4-BE49-F238E27FC236}">
                <a16:creationId xmlns:a16="http://schemas.microsoft.com/office/drawing/2014/main" id="{0C622413-E9B9-4FC4-B69A-EE296C43D35D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7C73AD6-8759-438E-B38D-48025890DCB1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A1B81ACE-3BCF-4BCC-A123-1FA60BE6817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157596"/>
            <a:ext cx="8496300" cy="5832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Les ressources</a:t>
            </a:r>
          </a:p>
          <a:p>
            <a:pPr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Les ressources sont examinées sur les 3 mois qui précèdent le point de départ de l’ASPA</a:t>
            </a:r>
          </a:p>
          <a:p>
            <a:pPr>
              <a:defRPr/>
            </a:pPr>
            <a:r>
              <a:rPr lang="fr-FR" altLang="fr-FR" sz="2800" dirty="0">
                <a:solidFill>
                  <a:srgbClr val="0070C0"/>
                </a:solidFill>
              </a:rPr>
              <a:t>A l’exception de certaines </a:t>
            </a:r>
            <a:r>
              <a:rPr lang="fr-FR" altLang="fr-FR" sz="2800" dirty="0">
                <a:solidFill>
                  <a:srgbClr val="0070C0"/>
                </a:solidFill>
                <a:hlinkClick r:id="rId3" action="ppaction://hlinksldjump"/>
              </a:rPr>
              <a:t>ressources exclues</a:t>
            </a:r>
            <a:r>
              <a:rPr lang="fr-FR" altLang="fr-FR" sz="2800" dirty="0">
                <a:solidFill>
                  <a:srgbClr val="0070C0"/>
                </a:solidFill>
              </a:rPr>
              <a:t>, l’ensemble des ressources sont prises en compte (montants bruts), à savoir: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Les avantages viagers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Les revenus professionnels après déduction d’un abattement forfaitaire (</a:t>
            </a:r>
            <a:r>
              <a:rPr lang="fr-FR" altLang="fr-FR" sz="2000" dirty="0">
                <a:solidFill>
                  <a:srgbClr val="0070C0"/>
                </a:solidFill>
                <a:hlinkClick r:id="rId4" action="ppaction://hlinksldjump"/>
              </a:rPr>
              <a:t>voir montants</a:t>
            </a:r>
            <a:r>
              <a:rPr lang="fr-FR" altLang="fr-FR" dirty="0">
                <a:solidFill>
                  <a:srgbClr val="0070C0"/>
                </a:solidFill>
              </a:rPr>
              <a:t>) </a:t>
            </a:r>
            <a:r>
              <a:rPr lang="fr-FR" altLang="fr-FR" sz="2000" dirty="0">
                <a:solidFill>
                  <a:srgbClr val="0070C0"/>
                </a:solidFill>
              </a:rPr>
              <a:t>Cet abattement s'applique sur les revenus des 2 membres du couple, même si un seul demande ou perçoit l'</a:t>
            </a:r>
            <a:r>
              <a:rPr lang="fr-FR" altLang="fr-FR" sz="2000" dirty="0" err="1">
                <a:solidFill>
                  <a:srgbClr val="0070C0"/>
                </a:solidFill>
              </a:rPr>
              <a:t>Aspa</a:t>
            </a:r>
            <a:r>
              <a:rPr lang="fr-FR" altLang="fr-FR" sz="2000" dirty="0">
                <a:solidFill>
                  <a:srgbClr val="0070C0"/>
                </a:solidFill>
              </a:rPr>
              <a:t>.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Les biens mobiliers et immobiliers (3% de la valeur des biens)</a:t>
            </a:r>
          </a:p>
          <a:p>
            <a:pPr lvl="1">
              <a:defRPr/>
            </a:pPr>
            <a:endParaRPr lang="fr-FR" altLang="fr-FR" dirty="0"/>
          </a:p>
        </p:txBody>
      </p:sp>
      <p:sp>
        <p:nvSpPr>
          <p:cNvPr id="4" name="Rectangle : coins arrondis 3">
            <a:hlinkClick r:id="rId5" action="ppaction://hlinksldjump"/>
            <a:extLst>
              <a:ext uri="{FF2B5EF4-FFF2-40B4-BE49-F238E27FC236}">
                <a16:creationId xmlns:a16="http://schemas.microsoft.com/office/drawing/2014/main" id="{28A821A3-B41F-4CCC-9E8F-FFBE6EA1DFED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6" name="Bouton d'action : Retour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B70056E7-51BA-48B4-B77B-3E0992C77B18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ce réservé du contenu 1">
            <a:extLst>
              <a:ext uri="{FF2B5EF4-FFF2-40B4-BE49-F238E27FC236}">
                <a16:creationId xmlns:a16="http://schemas.microsoft.com/office/drawing/2014/main" id="{59484B73-7F7A-4DB1-BFD6-697B1ABC936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79387" y="157596"/>
            <a:ext cx="8785225" cy="57610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Le montant (</a:t>
            </a: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barèmes</a:t>
            </a:r>
            <a:r>
              <a:rPr lang="fr-FR" altLang="fr-FR" u="sng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Le montant varie en fonction de la situation familiale de l’assuré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Le montant « couple » (1480,24 €) s’applique aux couples mariés, pacsés et aux concubins quand les 2 personnes bénéficient de l’ASPA ou si le conjoint est titulaire de l’allocation supplémentaire d’invalidité</a:t>
            </a:r>
          </a:p>
          <a:p>
            <a:pPr lvl="1">
              <a:defRPr/>
            </a:pPr>
            <a:r>
              <a:rPr lang="fr-FR" altLang="fr-FR" dirty="0">
                <a:solidFill>
                  <a:srgbClr val="0070C0"/>
                </a:solidFill>
              </a:rPr>
              <a:t>Le montant « personne seule » (953,45 €) s’applique à tous les autres demandeurs</a:t>
            </a:r>
          </a:p>
          <a:p>
            <a:pPr>
              <a:defRPr/>
            </a:pPr>
            <a:r>
              <a:rPr lang="fr-FR" altLang="fr-FR" dirty="0">
                <a:solidFill>
                  <a:srgbClr val="0070C0"/>
                </a:solidFill>
              </a:rPr>
              <a:t>Le montant est recalculé en cas de modification des ressources ou de la situation familiale</a:t>
            </a:r>
          </a:p>
        </p:txBody>
      </p:sp>
      <p:sp>
        <p:nvSpPr>
          <p:cNvPr id="4" name="Rectangle : coins arrondis 3">
            <a:hlinkClick r:id="rId4" action="ppaction://hlinksldjump"/>
            <a:extLst>
              <a:ext uri="{FF2B5EF4-FFF2-40B4-BE49-F238E27FC236}">
                <a16:creationId xmlns:a16="http://schemas.microsoft.com/office/drawing/2014/main" id="{9C02EA8C-967E-4132-81DB-1EF3D78B42C8}"/>
              </a:ext>
            </a:extLst>
          </p:cNvPr>
          <p:cNvSpPr/>
          <p:nvPr/>
        </p:nvSpPr>
        <p:spPr>
          <a:xfrm>
            <a:off x="6426778" y="6314209"/>
            <a:ext cx="914399" cy="3861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cs typeface="Calibri"/>
              </a:rPr>
              <a:t>Menu</a:t>
            </a:r>
            <a:endParaRPr lang="fr-FR" dirty="0"/>
          </a:p>
        </p:txBody>
      </p:sp>
      <p:sp>
        <p:nvSpPr>
          <p:cNvPr id="7" name="Bouton d'action : Retour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186368B4-C4A9-4C05-9F47-5F02A69653C9}"/>
              </a:ext>
            </a:extLst>
          </p:cNvPr>
          <p:cNvSpPr/>
          <p:nvPr/>
        </p:nvSpPr>
        <p:spPr>
          <a:xfrm>
            <a:off x="5389239" y="6314209"/>
            <a:ext cx="914399" cy="38619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CARS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068B2DA4F9F41BDE63E8B479AB3D8" ma:contentTypeVersion="5" ma:contentTypeDescription="Crée un document." ma:contentTypeScope="" ma:versionID="602c7178eba0cd94af341590d90ea6c7">
  <xsd:schema xmlns:xsd="http://www.w3.org/2001/XMLSchema" xmlns:xs="http://www.w3.org/2001/XMLSchema" xmlns:p="http://schemas.microsoft.com/office/2006/metadata/properties" xmlns:ns3="84863c48-0dfa-4451-8c83-2e94a86865c7" xmlns:ns4="06235ece-f495-4b4e-b747-1741cd02b3fd" targetNamespace="http://schemas.microsoft.com/office/2006/metadata/properties" ma:root="true" ma:fieldsID="3b2ca84f6983caf13dae3125f84a420a" ns3:_="" ns4:_="">
    <xsd:import namespace="84863c48-0dfa-4451-8c83-2e94a86865c7"/>
    <xsd:import namespace="06235ece-f495-4b4e-b747-1741cd02b3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63c48-0dfa-4451-8c83-2e94a868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35ece-f495-4b4e-b747-1741cd02b3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1B3DF7B-04CD-4E48-971D-6056A195D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07D0D-85EA-42BF-AACE-E4281063E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63c48-0dfa-4451-8c83-2e94a86865c7"/>
    <ds:schemaRef ds:uri="06235ece-f495-4b4e-b747-1741cd02b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2E9946-7F0B-4858-8A4C-DA4CFBC0D59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6235ece-f495-4b4e-b747-1741cd02b3fd"/>
    <ds:schemaRef ds:uri="http://purl.org/dc/terms/"/>
    <ds:schemaRef ds:uri="http://schemas.openxmlformats.org/package/2006/metadata/core-properties"/>
    <ds:schemaRef ds:uri="84863c48-0dfa-4451-8c83-2e94a86865c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F6C7B9A-2B38-4E35-94B5-96EE02A88D4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modele_CARSAT</Template>
  <TotalTime>1187</TotalTime>
  <Words>2646</Words>
  <Application>Microsoft Office PowerPoint</Application>
  <PresentationFormat>Affichage à l'écran (4:3)</PresentationFormat>
  <Paragraphs>354</Paragraphs>
  <Slides>42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modele_CARSAT</vt:lpstr>
      <vt:lpstr>Thème Office</vt:lpstr>
      <vt:lpstr>Présentation PowerPoint</vt:lpstr>
      <vt:lpstr>Menu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est calculé le montant de l’ASPA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chiffres</vt:lpstr>
      <vt:lpstr>Présentation PowerPoint</vt:lpstr>
      <vt:lpstr>Présentation PowerPoint</vt:lpstr>
      <vt:lpstr>Présentation PowerPoint</vt:lpstr>
      <vt:lpstr>Ressources exclues pour l'allocation de solidarité aux personnes âgées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Modèle Carsat Tous services</dc:title>
  <dc:creator>sv0256</dc:creator>
  <cp:lastModifiedBy>GASSER Frédéric</cp:lastModifiedBy>
  <cp:revision>240</cp:revision>
  <cp:lastPrinted>2020-10-15T09:54:40Z</cp:lastPrinted>
  <dcterms:created xsi:type="dcterms:W3CDTF">2013-10-08T19:50:12Z</dcterms:created>
  <dcterms:modified xsi:type="dcterms:W3CDTF">2022-11-24T08:19:35Z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397e0d15-21bd-497b-abc2-6e34445873a3,2;397e0d15-21bd-497b-abc2-6e34445873a3,4;397e0d15-21bd-497b-abc2-6e34445873a3,6;</vt:lpwstr>
  </property>
  <property fmtid="{D5CDD505-2E9C-101B-9397-08002B2CF9AE}" pid="3" name="cliquer_ici">
    <vt:lpwstr>http://portailcarsat.r15.an.cnav/Nos_supports/Communication/charte/Documents/Powerpoint_Modele_dia_Carsat.ppt, Powerpoint Modèle Carsat Tous services</vt:lpwstr>
  </property>
  <property fmtid="{D5CDD505-2E9C-101B-9397-08002B2CF9AE}" pid="4" name="cf24655abe7c4432bc896d734ef5ddbe">
    <vt:lpwstr/>
  </property>
  <property fmtid="{D5CDD505-2E9C-101B-9397-08002B2CF9AE}" pid="5" name="Mise a jour">
    <vt:lpwstr>2016-09-05T00:00:00Z</vt:lpwstr>
  </property>
  <property fmtid="{D5CDD505-2E9C-101B-9397-08002B2CF9AE}" pid="6" name="nom du site">
    <vt:lpwstr>Communication - Charte graphique</vt:lpwstr>
  </property>
  <property fmtid="{D5CDD505-2E9C-101B-9397-08002B2CF9AE}" pid="7" name="mot_cle">
    <vt:lpwstr/>
  </property>
  <property fmtid="{D5CDD505-2E9C-101B-9397-08002B2CF9AE}" pid="8" name="Commentaire">
    <vt:lpwstr/>
  </property>
  <property fmtid="{D5CDD505-2E9C-101B-9397-08002B2CF9AE}" pid="9" name="Thème">
    <vt:lpwstr>Modèle</vt:lpwstr>
  </property>
  <property fmtid="{D5CDD505-2E9C-101B-9397-08002B2CF9AE}" pid="10" name="TaxCatchAll">
    <vt:lpwstr/>
  </property>
  <property fmtid="{D5CDD505-2E9C-101B-9397-08002B2CF9AE}" pid="11" name="PublishingExpirationDate">
    <vt:lpwstr/>
  </property>
  <property fmtid="{D5CDD505-2E9C-101B-9397-08002B2CF9AE}" pid="12" name="PublishingStartDate">
    <vt:lpwstr/>
  </property>
  <property fmtid="{D5CDD505-2E9C-101B-9397-08002B2CF9AE}" pid="13" name="ContentTypeId">
    <vt:lpwstr>0x010100EE6068B2DA4F9F41BDE63E8B479AB3D8</vt:lpwstr>
  </property>
</Properties>
</file>