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257" r:id="rId3"/>
    <p:sldId id="264" r:id="rId4"/>
    <p:sldId id="258" r:id="rId5"/>
    <p:sldId id="291" r:id="rId6"/>
    <p:sldId id="278" r:id="rId7"/>
    <p:sldId id="276" r:id="rId8"/>
    <p:sldId id="262" r:id="rId9"/>
    <p:sldId id="271" r:id="rId10"/>
    <p:sldId id="263" r:id="rId11"/>
    <p:sldId id="259" r:id="rId12"/>
    <p:sldId id="266" r:id="rId13"/>
    <p:sldId id="275" r:id="rId14"/>
    <p:sldId id="272" r:id="rId15"/>
    <p:sldId id="260" r:id="rId16"/>
    <p:sldId id="267" r:id="rId17"/>
    <p:sldId id="297" r:id="rId18"/>
    <p:sldId id="279" r:id="rId19"/>
    <p:sldId id="280" r:id="rId20"/>
    <p:sldId id="268" r:id="rId21"/>
    <p:sldId id="270" r:id="rId22"/>
    <p:sldId id="269" r:id="rId23"/>
    <p:sldId id="282" r:id="rId24"/>
    <p:sldId id="283" r:id="rId25"/>
    <p:sldId id="284" r:id="rId26"/>
    <p:sldId id="285" r:id="rId27"/>
    <p:sldId id="286" r:id="rId28"/>
    <p:sldId id="287" r:id="rId29"/>
    <p:sldId id="288" r:id="rId30"/>
    <p:sldId id="289" r:id="rId31"/>
    <p:sldId id="281" r:id="rId32"/>
    <p:sldId id="293" r:id="rId33"/>
    <p:sldId id="294" r:id="rId34"/>
    <p:sldId id="295" r:id="rId35"/>
    <p:sldId id="296" r:id="rId36"/>
  </p:sldIdLst>
  <p:sldSz cx="12192000" cy="6858000"/>
  <p:notesSz cx="6858000"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SER Frédéric" initials="G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3" autoAdjust="0"/>
    <p:restoredTop sz="94622" autoAdjust="0"/>
  </p:normalViewPr>
  <p:slideViewPr>
    <p:cSldViewPr snapToGrid="0">
      <p:cViewPr varScale="1">
        <p:scale>
          <a:sx n="120" d="100"/>
          <a:sy n="120" d="100"/>
        </p:scale>
        <p:origin x="4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vl1pPr>
          </a:lstStyle>
          <a:p>
            <a:fld id="{2477F376-576D-4F95-A622-292ACD46C37D}" type="datetimeFigureOut">
              <a:rPr lang="fr-FR" smtClean="0"/>
              <a:t>22/11/2022</a:t>
            </a:fld>
            <a:endParaRPr lang="fr-FR"/>
          </a:p>
        </p:txBody>
      </p:sp>
      <p:sp>
        <p:nvSpPr>
          <p:cNvPr id="4" name="Espace réservé de l'image des diapositives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51388"/>
            <a:ext cx="5486400" cy="38877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71800"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7363"/>
            <a:ext cx="2971800" cy="495300"/>
          </a:xfrm>
          <a:prstGeom prst="rect">
            <a:avLst/>
          </a:prstGeom>
        </p:spPr>
        <p:txBody>
          <a:bodyPr vert="horz" lIns="91440" tIns="45720" rIns="91440" bIns="45720" rtlCol="0" anchor="b"/>
          <a:lstStyle>
            <a:lvl1pPr algn="r">
              <a:defRPr sz="1200"/>
            </a:lvl1pPr>
          </a:lstStyle>
          <a:p>
            <a:fld id="{CACBFC78-6BA5-4ADA-9576-FE6D0B7C4470}" type="slidenum">
              <a:rPr lang="fr-FR" smtClean="0"/>
              <a:t>‹N°›</a:t>
            </a:fld>
            <a:endParaRPr lang="fr-FR"/>
          </a:p>
        </p:txBody>
      </p:sp>
    </p:spTree>
    <p:extLst>
      <p:ext uri="{BB962C8B-B14F-4D97-AF65-F5344CB8AC3E}">
        <p14:creationId xmlns:p14="http://schemas.microsoft.com/office/powerpoint/2010/main" val="414167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3E920-34BD-41B8-8F5A-A1FADC2EEA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0090531-4E1B-4A21-998E-977DC7B10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C771FF-0424-4931-8CF8-443FFE3C8C6E}"/>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A1C7B659-E81F-4D2B-BA17-80EBE68F3B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21A40C-AC0B-4E56-B9E0-DE9E5987FA9E}"/>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200389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E30B8-4E73-4AD1-9558-DD4DC07CD3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E7B19D5-8347-4E8E-AA01-040DA1762C3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A1A423-2F33-405D-83C9-80EE498AE23A}"/>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F9EBA1A3-AC8A-418C-A4B6-A416553097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C8F53E-498F-46D7-AEA4-0F721EAB5041}"/>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9259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9C8A3B-D84D-4C7C-A905-2CDC03D67EA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3158EB-5893-4220-883D-D4F46A8E044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5C52B5-46D6-40B8-8623-E65447244F92}"/>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81700A0B-EDCD-49F1-AADB-C83AEA125B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92A0A4-C259-4102-B8B7-F99EA935E778}"/>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26079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F3175-87E5-47E7-84B7-0425589326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B6BD55-0BCD-4207-9F7B-06D2A00A65F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CADF05-59C2-4CFF-B681-A906C72B7D51}"/>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EA9596F7-A189-43B1-AF25-5E129AE6F6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BA98D4-DD1A-412B-A08A-A1E571DBEA29}"/>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5486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AA7A3-DC33-41CC-9A9D-B45906E305D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C239A56-3EA4-41F9-B3F1-8E33CB5AA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9AA104-29B7-439E-91B4-01C0DF213184}"/>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EBC2F869-8EAA-4DEE-BC6F-41E72EBDAE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8FBD7B-26E3-441A-A1D0-C661622EA03E}"/>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339269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A7A26-6D0F-42BE-9BBD-EBBC4790FA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AB140E-1196-490C-8934-24E9DEB4286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F84426-ABE2-4000-93CC-0B32BC3C629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B2CFC8-C986-4712-B775-CDEAACEA0323}"/>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6" name="Espace réservé du pied de page 5">
            <a:extLst>
              <a:ext uri="{FF2B5EF4-FFF2-40B4-BE49-F238E27FC236}">
                <a16:creationId xmlns:a16="http://schemas.microsoft.com/office/drawing/2014/main" id="{5A99474A-642D-410E-BBB8-ACF2FF0912F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0BA837-DB2C-43F6-B5F8-020086CD4AD2}"/>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382708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A10C3-1ED0-4606-9730-B3E04F8B7F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6B9D66-6DA1-4422-A0E5-8105FD048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4D89919-10D2-43C2-9B1B-AE988FBB49B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6562F1-28D5-4D7D-A11B-5A24C5457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D0193F-7CDF-44EE-9CC1-C5780A82E99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C690E0-FC99-40CB-9EC1-2667E1BDFCA7}"/>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8" name="Espace réservé du pied de page 7">
            <a:extLst>
              <a:ext uri="{FF2B5EF4-FFF2-40B4-BE49-F238E27FC236}">
                <a16:creationId xmlns:a16="http://schemas.microsoft.com/office/drawing/2014/main" id="{119BDFD3-CD0F-45D5-8F9B-A16B967B965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6591BE1-AC68-4B19-A2C2-EBBA9BD397D6}"/>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278551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B62C5-E82C-4AE9-8A2B-5921FFCDBE9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0CA263B-56E3-4970-A3BC-C9A7AED42540}"/>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4" name="Espace réservé du pied de page 3">
            <a:extLst>
              <a:ext uri="{FF2B5EF4-FFF2-40B4-BE49-F238E27FC236}">
                <a16:creationId xmlns:a16="http://schemas.microsoft.com/office/drawing/2014/main" id="{60FA8BDC-3DD0-4062-A6ED-18744C9304D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234C35F-7389-4EAD-8465-EE526E54308E}"/>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381983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08956CF-E2FE-4165-ADFA-5B20C0599FDB}"/>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3" name="Espace réservé du pied de page 2">
            <a:extLst>
              <a:ext uri="{FF2B5EF4-FFF2-40B4-BE49-F238E27FC236}">
                <a16:creationId xmlns:a16="http://schemas.microsoft.com/office/drawing/2014/main" id="{9C13C531-D1AD-4A9F-9392-155BECB689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C2440D1-1B48-4D4D-A891-935C95396AE0}"/>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12239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0742A-328D-4FE0-8E35-B4D57B61A9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E3ADDFD-F1D7-459B-B98D-9A85023B5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84AB567-13E0-49C9-9674-E344F66EF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646D7-5B49-4B0D-810C-B5F48DB7D5DF}"/>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6" name="Espace réservé du pied de page 5">
            <a:extLst>
              <a:ext uri="{FF2B5EF4-FFF2-40B4-BE49-F238E27FC236}">
                <a16:creationId xmlns:a16="http://schemas.microsoft.com/office/drawing/2014/main" id="{E33F0798-AB6A-4D7E-921D-5D8930F7FB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4E3113-F7BC-442C-AF2B-2A7C29046140}"/>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65900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DDF30-A687-4E8D-8E69-1AB1EF6C3B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147D0D7-223B-44E3-A48D-2D1C62939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E21F19F-BF5D-4F8B-8D4F-46FC5CA9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CB7D6AB-5E5A-4573-8C94-2C977DA8CFC2}"/>
              </a:ext>
            </a:extLst>
          </p:cNvPr>
          <p:cNvSpPr>
            <a:spLocks noGrp="1"/>
          </p:cNvSpPr>
          <p:nvPr>
            <p:ph type="dt" sz="half" idx="10"/>
          </p:nvPr>
        </p:nvSpPr>
        <p:spPr/>
        <p:txBody>
          <a:bodyPr/>
          <a:lstStyle/>
          <a:p>
            <a:fld id="{FC9E57DB-775C-45C3-8EB5-447E30BD8973}" type="datetimeFigureOut">
              <a:rPr lang="fr-FR" smtClean="0"/>
              <a:t>22/11/2022</a:t>
            </a:fld>
            <a:endParaRPr lang="fr-FR"/>
          </a:p>
        </p:txBody>
      </p:sp>
      <p:sp>
        <p:nvSpPr>
          <p:cNvPr id="6" name="Espace réservé du pied de page 5">
            <a:extLst>
              <a:ext uri="{FF2B5EF4-FFF2-40B4-BE49-F238E27FC236}">
                <a16:creationId xmlns:a16="http://schemas.microsoft.com/office/drawing/2014/main" id="{D076B483-5759-4486-83E7-1B17CC63A9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1618F3-3995-4340-BE42-5250B8853717}"/>
              </a:ext>
            </a:extLst>
          </p:cNvPr>
          <p:cNvSpPr>
            <a:spLocks noGrp="1"/>
          </p:cNvSpPr>
          <p:nvPr>
            <p:ph type="sldNum" sz="quarter" idx="12"/>
          </p:nvPr>
        </p:nvSpPr>
        <p:spPr/>
        <p:txBody>
          <a:bodyPr/>
          <a:lstStyle/>
          <a:p>
            <a:fld id="{D58F97ED-67B9-401B-82FF-5C2D0FD7DC62}" type="slidenum">
              <a:rPr lang="fr-FR" smtClean="0"/>
              <a:t>‹N°›</a:t>
            </a:fld>
            <a:endParaRPr lang="fr-FR"/>
          </a:p>
        </p:txBody>
      </p:sp>
    </p:spTree>
    <p:extLst>
      <p:ext uri="{BB962C8B-B14F-4D97-AF65-F5344CB8AC3E}">
        <p14:creationId xmlns:p14="http://schemas.microsoft.com/office/powerpoint/2010/main" val="192304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A0375A-CC15-44A6-AC6B-F2EE8AC31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29911A-4223-4F02-9CA7-2AE4C4439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4FD542-2780-4D46-92E4-365FE7DF7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E57DB-775C-45C3-8EB5-447E30BD8973}" type="datetimeFigureOut">
              <a:rPr lang="fr-FR" smtClean="0"/>
              <a:t>22/11/2022</a:t>
            </a:fld>
            <a:endParaRPr lang="fr-FR"/>
          </a:p>
        </p:txBody>
      </p:sp>
      <p:sp>
        <p:nvSpPr>
          <p:cNvPr id="5" name="Espace réservé du pied de page 4">
            <a:extLst>
              <a:ext uri="{FF2B5EF4-FFF2-40B4-BE49-F238E27FC236}">
                <a16:creationId xmlns:a16="http://schemas.microsoft.com/office/drawing/2014/main" id="{0C478818-2230-4FB2-A9AE-F76CD9A9F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FA5273A-098A-47F0-B54E-F06E09598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F97ED-67B9-401B-82FF-5C2D0FD7DC62}" type="slidenum">
              <a:rPr lang="fr-FR" smtClean="0"/>
              <a:t>‹N°›</a:t>
            </a:fld>
            <a:endParaRPr lang="fr-FR"/>
          </a:p>
        </p:txBody>
      </p:sp>
    </p:spTree>
    <p:extLst>
      <p:ext uri="{BB962C8B-B14F-4D97-AF65-F5344CB8AC3E}">
        <p14:creationId xmlns:p14="http://schemas.microsoft.com/office/powerpoint/2010/main" val="81263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18" Type="http://schemas.openxmlformats.org/officeDocument/2006/relationships/slide" Target="slide23.xml"/><Relationship Id="rId26" Type="http://schemas.openxmlformats.org/officeDocument/2006/relationships/slide" Target="slide5.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31.xml"/><Relationship Id="rId25" Type="http://schemas.openxmlformats.org/officeDocument/2006/relationships/slide" Target="slide30.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2.xml"/><Relationship Id="rId24" Type="http://schemas.openxmlformats.org/officeDocument/2006/relationships/slide" Target="slide29.xml"/><Relationship Id="rId5" Type="http://schemas.openxmlformats.org/officeDocument/2006/relationships/slide" Target="slide13.xml"/><Relationship Id="rId15" Type="http://schemas.openxmlformats.org/officeDocument/2006/relationships/slide" Target="slide4.xml"/><Relationship Id="rId23" Type="http://schemas.openxmlformats.org/officeDocument/2006/relationships/slide" Target="slide28.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14.xml"/><Relationship Id="rId22"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3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E7923-8A49-43FE-956B-5DEBF76D34EB}"/>
              </a:ext>
            </a:extLst>
          </p:cNvPr>
          <p:cNvSpPr>
            <a:spLocks noGrp="1"/>
          </p:cNvSpPr>
          <p:nvPr>
            <p:ph type="ctrTitle"/>
          </p:nvPr>
        </p:nvSpPr>
        <p:spPr>
          <a:xfrm>
            <a:off x="1524000" y="2650921"/>
            <a:ext cx="9144000" cy="859042"/>
          </a:xfrm>
        </p:spPr>
        <p:txBody>
          <a:bodyPr>
            <a:normAutofit fontScale="90000"/>
          </a:bodyPr>
          <a:lstStyle/>
          <a:p>
            <a:r>
              <a:rPr lang="fr-FR" dirty="0"/>
              <a:t>Retraite de réversion </a:t>
            </a:r>
          </a:p>
        </p:txBody>
      </p:sp>
    </p:spTree>
    <p:extLst>
      <p:ext uri="{BB962C8B-B14F-4D97-AF65-F5344CB8AC3E}">
        <p14:creationId xmlns:p14="http://schemas.microsoft.com/office/powerpoint/2010/main" val="175598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95E1E7B-5123-4DE2-9ED7-BD4DD2A647B5}"/>
              </a:ext>
            </a:extLst>
          </p:cNvPr>
          <p:cNvGraphicFramePr>
            <a:graphicFrameLocks noGrp="1"/>
          </p:cNvGraphicFramePr>
          <p:nvPr>
            <p:extLst>
              <p:ext uri="{D42A27DB-BD31-4B8C-83A1-F6EECF244321}">
                <p14:modId xmlns:p14="http://schemas.microsoft.com/office/powerpoint/2010/main" val="268296384"/>
              </p:ext>
            </p:extLst>
          </p:nvPr>
        </p:nvGraphicFramePr>
        <p:xfrm>
          <a:off x="587830" y="1308683"/>
          <a:ext cx="10870162" cy="4772383"/>
        </p:xfrm>
        <a:graphic>
          <a:graphicData uri="http://schemas.openxmlformats.org/drawingml/2006/table">
            <a:tbl>
              <a:tblPr>
                <a:tableStyleId>{5940675A-B579-460E-94D1-54222C63F5DA}</a:tableStyleId>
              </a:tblPr>
              <a:tblGrid>
                <a:gridCol w="2285999">
                  <a:extLst>
                    <a:ext uri="{9D8B030D-6E8A-4147-A177-3AD203B41FA5}">
                      <a16:colId xmlns:a16="http://schemas.microsoft.com/office/drawing/2014/main" val="2299191248"/>
                    </a:ext>
                  </a:extLst>
                </a:gridCol>
                <a:gridCol w="8584163">
                  <a:extLst>
                    <a:ext uri="{9D8B030D-6E8A-4147-A177-3AD203B41FA5}">
                      <a16:colId xmlns:a16="http://schemas.microsoft.com/office/drawing/2014/main" val="2180336113"/>
                    </a:ext>
                  </a:extLst>
                </a:gridCol>
              </a:tblGrid>
              <a:tr h="1490501">
                <a:tc>
                  <a:txBody>
                    <a:bodyPr/>
                    <a:lstStyle/>
                    <a:p>
                      <a:pPr lvl="1" algn="l"/>
                      <a:r>
                        <a:rPr lang="fr-FR" sz="1600" dirty="0"/>
                        <a:t>Dispositif</a:t>
                      </a:r>
                    </a:p>
                  </a:txBody>
                  <a:tcPr marL="63063" marR="63063" marT="31531" marB="31531" anchor="ctr">
                    <a:solidFill>
                      <a:schemeClr val="bg1">
                        <a:lumMod val="85000"/>
                      </a:schemeClr>
                    </a:solidFill>
                  </a:tcPr>
                </a:tc>
                <a:tc>
                  <a:txBody>
                    <a:bodyPr/>
                    <a:lstStyle/>
                    <a:p>
                      <a:pPr algn="just"/>
                      <a:r>
                        <a:rPr lang="fr-FR" sz="1200" dirty="0">
                          <a:effectLst/>
                        </a:rPr>
                        <a:t>Les ressources personnelles du demandeur ou du couple (en cas de remariage, PACS, vie maritale, etc.) ne doivent pas dépasser un </a:t>
                      </a:r>
                      <a:r>
                        <a:rPr lang="fr-FR" sz="1200" dirty="0">
                          <a:effectLst/>
                          <a:hlinkClick r:id="rId2" action="ppaction://hlinksldjump"/>
                        </a:rPr>
                        <a:t>plafond de ressources</a:t>
                      </a:r>
                      <a:r>
                        <a:rPr lang="fr-FR" sz="1200" dirty="0">
                          <a:effectLst/>
                        </a:rPr>
                        <a:t>. </a:t>
                      </a:r>
                    </a:p>
                  </a:txBody>
                  <a:tcPr marL="63063" marR="63063" marT="31531" marB="31531" anchor="ctr"/>
                </a:tc>
                <a:extLst>
                  <a:ext uri="{0D108BD9-81ED-4DB2-BD59-A6C34878D82A}">
                    <a16:rowId xmlns:a16="http://schemas.microsoft.com/office/drawing/2014/main" val="2368026083"/>
                  </a:ext>
                </a:extLst>
              </a:tr>
              <a:tr h="3281882">
                <a:tc>
                  <a:txBody>
                    <a:bodyPr/>
                    <a:lstStyle/>
                    <a:p>
                      <a:pPr lvl="1" algn="l"/>
                      <a:r>
                        <a:rPr lang="fr-FR" sz="1600" dirty="0">
                          <a:effectLst/>
                        </a:rPr>
                        <a:t>Evaluation des ressources</a:t>
                      </a:r>
                    </a:p>
                  </a:txBody>
                  <a:tcPr marL="63063" marR="63063" marT="31531" marB="31531" anchor="ctr">
                    <a:solidFill>
                      <a:schemeClr val="bg1">
                        <a:lumMod val="85000"/>
                      </a:schemeClr>
                    </a:solidFill>
                  </a:tcPr>
                </a:tc>
                <a:tc>
                  <a:txBody>
                    <a:bodyPr/>
                    <a:lstStyle/>
                    <a:p>
                      <a:r>
                        <a:rPr lang="fr-FR" sz="1200" dirty="0"/>
                        <a:t>Les ressources sont examinées sur la </a:t>
                      </a:r>
                      <a:r>
                        <a:rPr lang="fr-FR" sz="1200" b="1" dirty="0"/>
                        <a:t>période de 3 mois civils qui précède le point de départ de la retraite de réversion</a:t>
                      </a:r>
                      <a:r>
                        <a:rPr lang="fr-FR" sz="1200" dirty="0"/>
                        <a:t>. </a:t>
                      </a:r>
                    </a:p>
                    <a:p>
                      <a:endParaRPr lang="fr-FR" sz="1200" dirty="0"/>
                    </a:p>
                    <a:p>
                      <a:r>
                        <a:rPr lang="fr-FR" sz="1200" dirty="0"/>
                        <a:t>Si la condition de ressources n'est pas remplie sur cette période de 3 mois, les ressources sont examinées sur la période de 12 mois civils qui précède le point de départ de la retraite de réversion.</a:t>
                      </a:r>
                    </a:p>
                    <a:p>
                      <a:endParaRPr lang="fr-FR" sz="1200" dirty="0"/>
                    </a:p>
                    <a:p>
                      <a:r>
                        <a:rPr lang="fr-FR" sz="1200" dirty="0"/>
                        <a:t>A l'exception </a:t>
                      </a:r>
                      <a:r>
                        <a:rPr lang="fr-FR" sz="1200" dirty="0">
                          <a:hlinkClick r:id="rId3" action="ppaction://hlinksldjump"/>
                        </a:rPr>
                        <a:t>ressources expressément exclues</a:t>
                      </a:r>
                      <a:r>
                        <a:rPr lang="fr-FR" sz="1200" dirty="0"/>
                        <a:t>, toutes les ressources du demandeur ou du couple sont retenues.</a:t>
                      </a:r>
                    </a:p>
                    <a:p>
                      <a:r>
                        <a:rPr lang="fr-FR" sz="1200" dirty="0"/>
                        <a:t>Un abattement de 30% est appliqué aux revenus d'activité du demandeur âgé d'au moins 55 ans.</a:t>
                      </a:r>
                    </a:p>
                  </a:txBody>
                  <a:tcPr marL="63063" marR="63063" marT="31531" marB="31531" anchor="ctr"/>
                </a:tc>
                <a:extLst>
                  <a:ext uri="{0D108BD9-81ED-4DB2-BD59-A6C34878D82A}">
                    <a16:rowId xmlns:a16="http://schemas.microsoft.com/office/drawing/2014/main" val="641692568"/>
                  </a:ext>
                </a:extLst>
              </a:tr>
            </a:tbl>
          </a:graphicData>
        </a:graphic>
      </p:graphicFrame>
      <p:sp>
        <p:nvSpPr>
          <p:cNvPr id="5" name="Rectangle 1">
            <a:extLst>
              <a:ext uri="{FF2B5EF4-FFF2-40B4-BE49-F238E27FC236}">
                <a16:creationId xmlns:a16="http://schemas.microsoft.com/office/drawing/2014/main" id="{A5E84E45-E1A3-473F-ACEB-E1261C29D74F}"/>
              </a:ext>
            </a:extLst>
          </p:cNvPr>
          <p:cNvSpPr>
            <a:spLocks noChangeArrowheads="1"/>
          </p:cNvSpPr>
          <p:nvPr/>
        </p:nvSpPr>
        <p:spPr bwMode="auto">
          <a:xfrm>
            <a:off x="587828" y="436109"/>
            <a:ext cx="54102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Conditions de ressources de la retraite de réversion</a:t>
            </a:r>
          </a:p>
        </p:txBody>
      </p:sp>
      <p:sp>
        <p:nvSpPr>
          <p:cNvPr id="6" name="Rectangle : coins arrondis 5">
            <a:hlinkClick r:id="rId4" action="ppaction://hlinksldjump"/>
            <a:extLst>
              <a:ext uri="{FF2B5EF4-FFF2-40B4-BE49-F238E27FC236}">
                <a16:creationId xmlns:a16="http://schemas.microsoft.com/office/drawing/2014/main" id="{846A4B02-03BC-4FAD-896B-6A5AB84F7120}"/>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94478286-2745-4ECF-BE44-3F9738D443F6}"/>
              </a:ext>
            </a:extLst>
          </p:cNvPr>
          <p:cNvSpPr/>
          <p:nvPr/>
        </p:nvSpPr>
        <p:spPr>
          <a:xfrm>
            <a:off x="9076888" y="6438550"/>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0059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3DB4EA4-4B68-422A-AF27-7BD689E8B318}"/>
              </a:ext>
            </a:extLst>
          </p:cNvPr>
          <p:cNvGraphicFramePr>
            <a:graphicFrameLocks noGrp="1"/>
          </p:cNvGraphicFramePr>
          <p:nvPr>
            <p:extLst>
              <p:ext uri="{D42A27DB-BD31-4B8C-83A1-F6EECF244321}">
                <p14:modId xmlns:p14="http://schemas.microsoft.com/office/powerpoint/2010/main" val="2131357764"/>
              </p:ext>
            </p:extLst>
          </p:nvPr>
        </p:nvGraphicFramePr>
        <p:xfrm>
          <a:off x="415407" y="922789"/>
          <a:ext cx="10871719" cy="3317926"/>
        </p:xfrm>
        <a:graphic>
          <a:graphicData uri="http://schemas.openxmlformats.org/drawingml/2006/table">
            <a:tbl>
              <a:tblPr>
                <a:tableStyleId>{5940675A-B579-460E-94D1-54222C63F5DA}</a:tableStyleId>
              </a:tblPr>
              <a:tblGrid>
                <a:gridCol w="2717930">
                  <a:extLst>
                    <a:ext uri="{9D8B030D-6E8A-4147-A177-3AD203B41FA5}">
                      <a16:colId xmlns:a16="http://schemas.microsoft.com/office/drawing/2014/main" val="1185489303"/>
                    </a:ext>
                  </a:extLst>
                </a:gridCol>
                <a:gridCol w="8153789">
                  <a:extLst>
                    <a:ext uri="{9D8B030D-6E8A-4147-A177-3AD203B41FA5}">
                      <a16:colId xmlns:a16="http://schemas.microsoft.com/office/drawing/2014/main" val="3645641512"/>
                    </a:ext>
                  </a:extLst>
                </a:gridCol>
              </a:tblGrid>
              <a:tr h="1253335">
                <a:tc>
                  <a:txBody>
                    <a:bodyPr/>
                    <a:lstStyle/>
                    <a:p>
                      <a:pPr algn="ctr"/>
                      <a:r>
                        <a:rPr lang="fr-FR" dirty="0"/>
                        <a:t> Dispositif</a:t>
                      </a:r>
                    </a:p>
                  </a:txBody>
                  <a:tcPr anchor="ctr">
                    <a:solidFill>
                      <a:schemeClr val="bg1">
                        <a:lumMod val="85000"/>
                      </a:schemeClr>
                    </a:solidFill>
                  </a:tcPr>
                </a:tc>
                <a:tc>
                  <a:txBody>
                    <a:bodyPr/>
                    <a:lstStyle/>
                    <a:p>
                      <a:r>
                        <a:rPr lang="fr-FR" dirty="0"/>
                        <a:t>Si l'assuré décédé a été affilié à un </a:t>
                      </a:r>
                      <a:r>
                        <a:rPr lang="fr-FR" b="1" dirty="0"/>
                        <a:t>régime spécial </a:t>
                      </a:r>
                      <a:r>
                        <a:rPr lang="fr-FR" dirty="0"/>
                        <a:t>relevant de l'article D173-1 du code de la sécurité sociale, une fraction de retraite de réversion à la charge du régime spécial peut être déterminée. </a:t>
                      </a:r>
                    </a:p>
                  </a:txBody>
                  <a:tcPr anchor="ctr"/>
                </a:tc>
                <a:extLst>
                  <a:ext uri="{0D108BD9-81ED-4DB2-BD59-A6C34878D82A}">
                    <a16:rowId xmlns:a16="http://schemas.microsoft.com/office/drawing/2014/main" val="321925047"/>
                  </a:ext>
                </a:extLst>
              </a:tr>
              <a:tr h="2064591">
                <a:tc>
                  <a:txBody>
                    <a:bodyPr/>
                    <a:lstStyle/>
                    <a:p>
                      <a:pPr algn="ctr"/>
                      <a:r>
                        <a:rPr lang="fr-FR" dirty="0"/>
                        <a:t>Montant</a:t>
                      </a:r>
                    </a:p>
                  </a:txBody>
                  <a:tcPr anchor="ctr">
                    <a:solidFill>
                      <a:schemeClr val="bg1">
                        <a:lumMod val="85000"/>
                      </a:schemeClr>
                    </a:solidFill>
                  </a:tcPr>
                </a:tc>
                <a:tc>
                  <a:txBody>
                    <a:bodyPr/>
                    <a:lstStyle/>
                    <a:p>
                      <a:r>
                        <a:rPr lang="fr-FR" dirty="0"/>
                        <a:t>Elle est égale à 54 % de la fraction de la retraite personnelle de l'assuré décédé calculée pour le régime spécial au point de départ de la retraite de réversion.</a:t>
                      </a:r>
                    </a:p>
                    <a:p>
                      <a:r>
                        <a:rPr lang="fr-FR" dirty="0"/>
                        <a:t> </a:t>
                      </a:r>
                    </a:p>
                    <a:p>
                      <a:r>
                        <a:rPr lang="fr-FR" dirty="0"/>
                        <a:t>La majoration est calculée sur la base du montant brut de la retraite de réversion du régime spécial. Elle peut être réduite en fonction des ressources de l'intéressé.</a:t>
                      </a:r>
                    </a:p>
                  </a:txBody>
                  <a:tcPr anchor="ctr"/>
                </a:tc>
                <a:extLst>
                  <a:ext uri="{0D108BD9-81ED-4DB2-BD59-A6C34878D82A}">
                    <a16:rowId xmlns:a16="http://schemas.microsoft.com/office/drawing/2014/main" val="2920841179"/>
                  </a:ext>
                </a:extLst>
              </a:tr>
            </a:tbl>
          </a:graphicData>
        </a:graphic>
      </p:graphicFrame>
      <p:sp>
        <p:nvSpPr>
          <p:cNvPr id="6" name="Rectangle 1">
            <a:extLst>
              <a:ext uri="{FF2B5EF4-FFF2-40B4-BE49-F238E27FC236}">
                <a16:creationId xmlns:a16="http://schemas.microsoft.com/office/drawing/2014/main" id="{D3DE3928-3311-4141-B59C-6C6C35971803}"/>
              </a:ext>
            </a:extLst>
          </p:cNvPr>
          <p:cNvSpPr>
            <a:spLocks noChangeArrowheads="1"/>
          </p:cNvSpPr>
          <p:nvPr/>
        </p:nvSpPr>
        <p:spPr bwMode="auto">
          <a:xfrm>
            <a:off x="486516" y="224096"/>
            <a:ext cx="63840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Fraction de retraite de réversion pour le régime spécial</a:t>
            </a:r>
          </a:p>
        </p:txBody>
      </p:sp>
      <p:sp>
        <p:nvSpPr>
          <p:cNvPr id="7" name="ZoneTexte 6">
            <a:extLst>
              <a:ext uri="{FF2B5EF4-FFF2-40B4-BE49-F238E27FC236}">
                <a16:creationId xmlns:a16="http://schemas.microsoft.com/office/drawing/2014/main" id="{C057286A-62EE-4E27-A37A-48EB62118068}"/>
              </a:ext>
            </a:extLst>
          </p:cNvPr>
          <p:cNvSpPr txBox="1"/>
          <p:nvPr/>
        </p:nvSpPr>
        <p:spPr>
          <a:xfrm>
            <a:off x="2940890" y="4600854"/>
            <a:ext cx="7562127" cy="209288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2" rtlCol="0">
            <a:spAutoFit/>
          </a:bodyPr>
          <a:lstStyle/>
          <a:p>
            <a:pPr marL="171450" indent="-171450">
              <a:buFont typeface="Wingdings" panose="05000000000000000000" pitchFamily="2" charset="2"/>
              <a:buChar char="q"/>
            </a:pPr>
            <a:r>
              <a:rPr lang="fr-FR" sz="1000" dirty="0"/>
              <a:t>Banque de France</a:t>
            </a:r>
          </a:p>
          <a:p>
            <a:pPr marL="171450" indent="-171450">
              <a:buFont typeface="Wingdings" panose="05000000000000000000" pitchFamily="2" charset="2"/>
              <a:buChar char="q"/>
            </a:pPr>
            <a:r>
              <a:rPr lang="fr-FR" sz="1000" dirty="0"/>
              <a:t>Caisses départementales de retraite des départements du Bas-Rhin, du Haut-Rhin et de la Moselle</a:t>
            </a:r>
          </a:p>
          <a:p>
            <a:pPr marL="171450" indent="-171450">
              <a:buFont typeface="Wingdings" panose="05000000000000000000" pitchFamily="2" charset="2"/>
              <a:buChar char="q"/>
            </a:pPr>
            <a:r>
              <a:rPr lang="fr-FR" sz="1000" dirty="0"/>
              <a:t>Chambres de commerce et d'industrie de Colmar, de Strasbourg, de Toulon, de la Moselle</a:t>
            </a:r>
          </a:p>
          <a:p>
            <a:pPr marL="171450" indent="-171450">
              <a:buFont typeface="Wingdings" panose="05000000000000000000" pitchFamily="2" charset="2"/>
              <a:buChar char="q"/>
            </a:pPr>
            <a:r>
              <a:rPr lang="fr-FR" sz="1000" dirty="0"/>
              <a:t>Chemins de fer secondaires d'intérêt général et des chemins de fer d'intérêt local et de tramways</a:t>
            </a:r>
          </a:p>
          <a:p>
            <a:pPr marL="171450" indent="-171450">
              <a:buFont typeface="Wingdings" panose="05000000000000000000" pitchFamily="2" charset="2"/>
              <a:buChar char="q"/>
            </a:pPr>
            <a:r>
              <a:rPr lang="fr-FR" sz="1000" dirty="0"/>
              <a:t>Clercs et employés de notaires</a:t>
            </a:r>
          </a:p>
          <a:p>
            <a:pPr marL="171450" indent="-171450">
              <a:buFont typeface="Wingdings" panose="05000000000000000000" pitchFamily="2" charset="2"/>
              <a:buChar char="q"/>
            </a:pPr>
            <a:r>
              <a:rPr lang="fr-FR" sz="1000" dirty="0"/>
              <a:t>Comédie française</a:t>
            </a:r>
          </a:p>
          <a:p>
            <a:pPr marL="171450" indent="-171450">
              <a:buFont typeface="Wingdings" panose="05000000000000000000" pitchFamily="2" charset="2"/>
              <a:buChar char="q"/>
            </a:pPr>
            <a:endParaRPr lang="fr-FR" sz="1000" dirty="0"/>
          </a:p>
          <a:p>
            <a:pPr marL="171450" indent="-171450">
              <a:buFont typeface="Wingdings" panose="05000000000000000000" pitchFamily="2" charset="2"/>
              <a:buChar char="q"/>
            </a:pPr>
            <a:endParaRPr lang="fr-FR" sz="1000" dirty="0"/>
          </a:p>
          <a:p>
            <a:pPr marL="171450" indent="-171450">
              <a:buFont typeface="Wingdings" panose="05000000000000000000" pitchFamily="2" charset="2"/>
              <a:buChar char="q"/>
            </a:pPr>
            <a:endParaRPr lang="fr-FR" sz="1000" dirty="0"/>
          </a:p>
          <a:p>
            <a:endParaRPr lang="fr-FR" sz="1000" dirty="0"/>
          </a:p>
          <a:p>
            <a:pPr marL="171450" indent="-171450">
              <a:buFont typeface="Wingdings" panose="05000000000000000000" pitchFamily="2" charset="2"/>
              <a:buChar char="q"/>
            </a:pPr>
            <a:r>
              <a:rPr lang="fr-FR" sz="1000" dirty="0"/>
              <a:t>Marins</a:t>
            </a:r>
          </a:p>
          <a:p>
            <a:pPr marL="171450" indent="-171450">
              <a:buFont typeface="Wingdings" panose="05000000000000000000" pitchFamily="2" charset="2"/>
              <a:buChar char="q"/>
            </a:pPr>
            <a:r>
              <a:rPr lang="fr-FR" sz="1000" dirty="0"/>
              <a:t>Mines</a:t>
            </a:r>
          </a:p>
          <a:p>
            <a:pPr marL="171450" indent="-171450">
              <a:buFont typeface="Wingdings" panose="05000000000000000000" pitchFamily="2" charset="2"/>
              <a:buChar char="q"/>
            </a:pPr>
            <a:r>
              <a:rPr lang="fr-FR" sz="1000" dirty="0"/>
              <a:t>Port autonome de Strasbourg</a:t>
            </a:r>
          </a:p>
          <a:p>
            <a:pPr marL="171450" indent="-171450">
              <a:buFont typeface="Wingdings" panose="05000000000000000000" pitchFamily="2" charset="2"/>
              <a:buChar char="q"/>
            </a:pPr>
            <a:r>
              <a:rPr lang="fr-FR" sz="1000" dirty="0"/>
              <a:t>Régie autonome des transports parisiens (RATP)</a:t>
            </a:r>
          </a:p>
          <a:p>
            <a:pPr marL="171450" indent="-171450">
              <a:buFont typeface="Wingdings" panose="05000000000000000000" pitchFamily="2" charset="2"/>
              <a:buChar char="q"/>
            </a:pPr>
            <a:r>
              <a:rPr lang="fr-FR" sz="1000" dirty="0"/>
              <a:t>Régimes de retraite de diverses communes et de divers établissements publics des départements du Bas-Rhin, Haut-Rhin et de la Moselle</a:t>
            </a:r>
          </a:p>
          <a:p>
            <a:pPr marL="171450" indent="-171450">
              <a:buFont typeface="Wingdings" panose="05000000000000000000" pitchFamily="2" charset="2"/>
              <a:buChar char="q"/>
            </a:pPr>
            <a:r>
              <a:rPr lang="fr-FR" sz="1000" dirty="0"/>
              <a:t>Société nationale des chemins de fer (SNCF)</a:t>
            </a:r>
          </a:p>
          <a:p>
            <a:pPr marL="171450" indent="-171450">
              <a:buFont typeface="Wingdings" panose="05000000000000000000" pitchFamily="2" charset="2"/>
              <a:buChar char="q"/>
            </a:pPr>
            <a:r>
              <a:rPr lang="fr-FR" sz="1000" dirty="0"/>
              <a:t>Théâtre national de l'Opéra de Paris</a:t>
            </a:r>
          </a:p>
        </p:txBody>
      </p:sp>
      <p:sp>
        <p:nvSpPr>
          <p:cNvPr id="8" name="ZoneTexte 7">
            <a:extLst>
              <a:ext uri="{FF2B5EF4-FFF2-40B4-BE49-F238E27FC236}">
                <a16:creationId xmlns:a16="http://schemas.microsoft.com/office/drawing/2014/main" id="{B8BEDCEB-9F32-4F19-8D3C-57BACC8B0399}"/>
              </a:ext>
            </a:extLst>
          </p:cNvPr>
          <p:cNvSpPr txBox="1"/>
          <p:nvPr/>
        </p:nvSpPr>
        <p:spPr>
          <a:xfrm>
            <a:off x="1030984" y="4733665"/>
            <a:ext cx="1674975" cy="646331"/>
          </a:xfrm>
          <a:prstGeom prst="rect">
            <a:avLst/>
          </a:prstGeom>
          <a:noFill/>
        </p:spPr>
        <p:txBody>
          <a:bodyPr wrap="square" rtlCol="0">
            <a:spAutoFit/>
          </a:bodyPr>
          <a:lstStyle/>
          <a:p>
            <a:r>
              <a:rPr lang="fr-FR" altLang="fr-FR" b="1" dirty="0">
                <a:latin typeface="Arial" panose="020B0604020202020204" pitchFamily="34" charset="0"/>
              </a:rPr>
              <a:t>Régimes spéciaux</a:t>
            </a:r>
          </a:p>
        </p:txBody>
      </p:sp>
      <p:sp>
        <p:nvSpPr>
          <p:cNvPr id="9" name="Rectangle : coins arrondis 8">
            <a:hlinkClick r:id="rId2" action="ppaction://hlinksldjump"/>
            <a:extLst>
              <a:ext uri="{FF2B5EF4-FFF2-40B4-BE49-F238E27FC236}">
                <a16:creationId xmlns:a16="http://schemas.microsoft.com/office/drawing/2014/main" id="{A7DCC05F-ADAD-4180-BCA1-A15A9D8D241A}"/>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10" name="Bouton d’action : début 9">
            <a:hlinkClick r:id="" action="ppaction://hlinkshowjump?jump=lastslideviewed" highlightClick="1"/>
            <a:extLst>
              <a:ext uri="{FF2B5EF4-FFF2-40B4-BE49-F238E27FC236}">
                <a16:creationId xmlns:a16="http://schemas.microsoft.com/office/drawing/2014/main" id="{E6CD3E33-3B62-44EA-A23E-0B2B34884302}"/>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41540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E7923-8A49-43FE-956B-5DEBF76D34EB}"/>
              </a:ext>
            </a:extLst>
          </p:cNvPr>
          <p:cNvSpPr>
            <a:spLocks noGrp="1"/>
          </p:cNvSpPr>
          <p:nvPr>
            <p:ph type="ctrTitle"/>
          </p:nvPr>
        </p:nvSpPr>
        <p:spPr>
          <a:xfrm>
            <a:off x="1577758" y="0"/>
            <a:ext cx="8629932" cy="1531445"/>
          </a:xfrm>
        </p:spPr>
        <p:txBody>
          <a:bodyPr>
            <a:normAutofit/>
          </a:bodyPr>
          <a:lstStyle/>
          <a:p>
            <a:r>
              <a:rPr lang="fr-FR" sz="2800" b="1" dirty="0"/>
              <a:t>Régimes intégrés au régime général  </a:t>
            </a:r>
            <a:r>
              <a:rPr lang="fr-FR" sz="2800" b="1" dirty="0">
                <a:sym typeface="Wingdings" panose="05000000000000000000" pitchFamily="2" charset="2"/>
              </a:rPr>
              <a:t>:  </a:t>
            </a:r>
            <a:br>
              <a:rPr lang="fr-FR" sz="2800" b="1" dirty="0">
                <a:sym typeface="Wingdings" panose="05000000000000000000" pitchFamily="2" charset="2"/>
              </a:rPr>
            </a:br>
            <a:r>
              <a:rPr lang="fr-FR" sz="2000" b="1" dirty="0">
                <a:sym typeface="Wingdings" panose="05000000000000000000" pitchFamily="2" charset="2"/>
              </a:rPr>
              <a:t>calcul spécifique d’une part pour ces régimes par le RG </a:t>
            </a:r>
            <a:endParaRPr lang="fr-FR" b="1" dirty="0"/>
          </a:p>
        </p:txBody>
      </p:sp>
      <p:graphicFrame>
        <p:nvGraphicFramePr>
          <p:cNvPr id="4" name="Tableau 3">
            <a:extLst>
              <a:ext uri="{FF2B5EF4-FFF2-40B4-BE49-F238E27FC236}">
                <a16:creationId xmlns:a16="http://schemas.microsoft.com/office/drawing/2014/main" id="{A70D83FB-E16C-47AD-B006-E6464ADB520D}"/>
              </a:ext>
            </a:extLst>
          </p:cNvPr>
          <p:cNvGraphicFramePr>
            <a:graphicFrameLocks noGrp="1"/>
          </p:cNvGraphicFramePr>
          <p:nvPr>
            <p:extLst>
              <p:ext uri="{D42A27DB-BD31-4B8C-83A1-F6EECF244321}">
                <p14:modId xmlns:p14="http://schemas.microsoft.com/office/powerpoint/2010/main" val="2476445304"/>
              </p:ext>
            </p:extLst>
          </p:nvPr>
        </p:nvGraphicFramePr>
        <p:xfrm>
          <a:off x="2272683" y="2076994"/>
          <a:ext cx="7493850" cy="2704012"/>
        </p:xfrm>
        <a:graphic>
          <a:graphicData uri="http://schemas.openxmlformats.org/drawingml/2006/table">
            <a:tbl>
              <a:tblPr>
                <a:tableStyleId>{284E427A-3D55-4303-BF80-6455036E1DE7}</a:tableStyleId>
              </a:tblPr>
              <a:tblGrid>
                <a:gridCol w="5052654">
                  <a:extLst>
                    <a:ext uri="{9D8B030D-6E8A-4147-A177-3AD203B41FA5}">
                      <a16:colId xmlns:a16="http://schemas.microsoft.com/office/drawing/2014/main" val="811832296"/>
                    </a:ext>
                  </a:extLst>
                </a:gridCol>
                <a:gridCol w="2441196">
                  <a:extLst>
                    <a:ext uri="{9D8B030D-6E8A-4147-A177-3AD203B41FA5}">
                      <a16:colId xmlns:a16="http://schemas.microsoft.com/office/drawing/2014/main" val="2062458550"/>
                    </a:ext>
                  </a:extLst>
                </a:gridCol>
              </a:tblGrid>
              <a:tr h="354563">
                <a:tc>
                  <a:txBody>
                    <a:bodyPr/>
                    <a:lstStyle/>
                    <a:p>
                      <a:pPr algn="ctr"/>
                      <a:r>
                        <a:rPr lang="fr-FR" b="1" dirty="0">
                          <a:effectLst/>
                        </a:rPr>
                        <a:t>Régimes</a:t>
                      </a:r>
                    </a:p>
                  </a:txBody>
                  <a:tcPr anchor="ctr"/>
                </a:tc>
                <a:tc>
                  <a:txBody>
                    <a:bodyPr/>
                    <a:lstStyle/>
                    <a:p>
                      <a:pPr algn="ctr"/>
                      <a:r>
                        <a:rPr lang="fr-FR" b="1" dirty="0"/>
                        <a:t>Date d'intégration</a:t>
                      </a:r>
                    </a:p>
                  </a:txBody>
                  <a:tcPr anchor="ctr"/>
                </a:tc>
                <a:extLst>
                  <a:ext uri="{0D108BD9-81ED-4DB2-BD59-A6C34878D82A}">
                    <a16:rowId xmlns:a16="http://schemas.microsoft.com/office/drawing/2014/main" val="3907354447"/>
                  </a:ext>
                </a:extLst>
              </a:tr>
              <a:tr h="354563">
                <a:tc>
                  <a:txBody>
                    <a:bodyPr/>
                    <a:lstStyle/>
                    <a:p>
                      <a:r>
                        <a:rPr lang="fr-FR">
                          <a:effectLst/>
                        </a:rPr>
                        <a:t>Agents de change</a:t>
                      </a:r>
                    </a:p>
                  </a:txBody>
                  <a:tcPr anchor="ctr"/>
                </a:tc>
                <a:tc>
                  <a:txBody>
                    <a:bodyPr/>
                    <a:lstStyle/>
                    <a:p>
                      <a:pPr algn="ctr"/>
                      <a:r>
                        <a:rPr lang="fr-FR" dirty="0"/>
                        <a:t>01/01/1989</a:t>
                      </a:r>
                    </a:p>
                  </a:txBody>
                  <a:tcPr anchor="ctr"/>
                </a:tc>
                <a:extLst>
                  <a:ext uri="{0D108BD9-81ED-4DB2-BD59-A6C34878D82A}">
                    <a16:rowId xmlns:a16="http://schemas.microsoft.com/office/drawing/2014/main" val="131164618"/>
                  </a:ext>
                </a:extLst>
              </a:tr>
              <a:tr h="620486">
                <a:tc>
                  <a:txBody>
                    <a:bodyPr/>
                    <a:lstStyle/>
                    <a:p>
                      <a:r>
                        <a:rPr lang="fr-FR">
                          <a:effectLst/>
                        </a:rPr>
                        <a:t>Chambre de commerce et d'industrie de Paris</a:t>
                      </a:r>
                    </a:p>
                  </a:txBody>
                  <a:tcPr anchor="ctr"/>
                </a:tc>
                <a:tc>
                  <a:txBody>
                    <a:bodyPr/>
                    <a:lstStyle/>
                    <a:p>
                      <a:pPr algn="ctr"/>
                      <a:r>
                        <a:rPr lang="fr-FR" dirty="0"/>
                        <a:t>01/01/2006</a:t>
                      </a:r>
                    </a:p>
                  </a:txBody>
                  <a:tcPr anchor="ctr"/>
                </a:tc>
                <a:extLst>
                  <a:ext uri="{0D108BD9-81ED-4DB2-BD59-A6C34878D82A}">
                    <a16:rowId xmlns:a16="http://schemas.microsoft.com/office/drawing/2014/main" val="1873896628"/>
                  </a:ext>
                </a:extLst>
              </a:tr>
              <a:tr h="620486">
                <a:tc>
                  <a:txBody>
                    <a:bodyPr/>
                    <a:lstStyle/>
                    <a:p>
                      <a:r>
                        <a:rPr lang="fr-FR" dirty="0">
                          <a:effectLst/>
                        </a:rPr>
                        <a:t>Chambre de commerce et d'industrie de Roubaix</a:t>
                      </a:r>
                    </a:p>
                  </a:txBody>
                  <a:tcPr anchor="ctr"/>
                </a:tc>
                <a:tc>
                  <a:txBody>
                    <a:bodyPr/>
                    <a:lstStyle/>
                    <a:p>
                      <a:pPr algn="ctr"/>
                      <a:r>
                        <a:rPr lang="fr-FR" dirty="0"/>
                        <a:t>01/01/1998</a:t>
                      </a:r>
                    </a:p>
                  </a:txBody>
                  <a:tcPr anchor="ctr"/>
                </a:tc>
                <a:extLst>
                  <a:ext uri="{0D108BD9-81ED-4DB2-BD59-A6C34878D82A}">
                    <a16:rowId xmlns:a16="http://schemas.microsoft.com/office/drawing/2014/main" val="3961919976"/>
                  </a:ext>
                </a:extLst>
              </a:tr>
              <a:tr h="354563">
                <a:tc>
                  <a:txBody>
                    <a:bodyPr/>
                    <a:lstStyle/>
                    <a:p>
                      <a:r>
                        <a:rPr lang="fr-FR">
                          <a:effectLst/>
                        </a:rPr>
                        <a:t>Compagnie générale des eaux</a:t>
                      </a:r>
                    </a:p>
                  </a:txBody>
                  <a:tcPr anchor="ctr"/>
                </a:tc>
                <a:tc>
                  <a:txBody>
                    <a:bodyPr/>
                    <a:lstStyle/>
                    <a:p>
                      <a:pPr algn="ctr"/>
                      <a:r>
                        <a:rPr lang="fr-FR" dirty="0"/>
                        <a:t>01/01/1991</a:t>
                      </a:r>
                    </a:p>
                  </a:txBody>
                  <a:tcPr anchor="ctr"/>
                </a:tc>
                <a:extLst>
                  <a:ext uri="{0D108BD9-81ED-4DB2-BD59-A6C34878D82A}">
                    <a16:rowId xmlns:a16="http://schemas.microsoft.com/office/drawing/2014/main" val="3871358568"/>
                  </a:ext>
                </a:extLst>
              </a:tr>
              <a:tr h="354563">
                <a:tc>
                  <a:txBody>
                    <a:bodyPr/>
                    <a:lstStyle/>
                    <a:p>
                      <a:r>
                        <a:rPr lang="fr-FR">
                          <a:effectLst/>
                        </a:rPr>
                        <a:t>Crédit Foncier de France</a:t>
                      </a:r>
                    </a:p>
                  </a:txBody>
                  <a:tcPr anchor="ctr"/>
                </a:tc>
                <a:tc>
                  <a:txBody>
                    <a:bodyPr/>
                    <a:lstStyle/>
                    <a:p>
                      <a:pPr algn="ctr"/>
                      <a:r>
                        <a:rPr lang="fr-FR" dirty="0"/>
                        <a:t>01/01/1989</a:t>
                      </a:r>
                    </a:p>
                  </a:txBody>
                  <a:tcPr anchor="ctr"/>
                </a:tc>
                <a:extLst>
                  <a:ext uri="{0D108BD9-81ED-4DB2-BD59-A6C34878D82A}">
                    <a16:rowId xmlns:a16="http://schemas.microsoft.com/office/drawing/2014/main" val="4051929726"/>
                  </a:ext>
                </a:extLst>
              </a:tr>
            </a:tbl>
          </a:graphicData>
        </a:graphic>
      </p:graphicFrame>
      <p:sp>
        <p:nvSpPr>
          <p:cNvPr id="5" name="Rectangle : coins arrondis 4">
            <a:hlinkClick r:id="rId2" action="ppaction://hlinksldjump"/>
            <a:extLst>
              <a:ext uri="{FF2B5EF4-FFF2-40B4-BE49-F238E27FC236}">
                <a16:creationId xmlns:a16="http://schemas.microsoft.com/office/drawing/2014/main" id="{9323AFE5-0E6A-4316-875E-6001CFFA8289}"/>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B5447600-64F5-4FB3-82C8-846D00DFA5B6}"/>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1589870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B56C51B-E0EA-4F80-A138-6B1B2CF9CBE6}"/>
              </a:ext>
            </a:extLst>
          </p:cNvPr>
          <p:cNvSpPr txBox="1">
            <a:spLocks noGrp="1"/>
          </p:cNvSpPr>
          <p:nvPr>
            <p:ph type="title"/>
          </p:nvPr>
        </p:nvSpPr>
        <p:spPr>
          <a:xfrm>
            <a:off x="1940607" y="61087"/>
            <a:ext cx="8143430" cy="590931"/>
          </a:xfrm>
          <a:prstGeom prst="rect">
            <a:avLst/>
          </a:prstGeom>
          <a:noFill/>
        </p:spPr>
        <p:txBody>
          <a:bodyPr wrap="square" rtlCol="0">
            <a:spAutoFit/>
          </a:bodyPr>
          <a:lstStyle/>
          <a:p>
            <a:pPr algn="ctr"/>
            <a:r>
              <a:rPr lang="fr-FR" sz="3600" dirty="0"/>
              <a:t>Peut-on réviser une pension de réversion ?</a:t>
            </a:r>
          </a:p>
        </p:txBody>
      </p:sp>
      <p:graphicFrame>
        <p:nvGraphicFramePr>
          <p:cNvPr id="5" name="Tableau 4">
            <a:extLst>
              <a:ext uri="{FF2B5EF4-FFF2-40B4-BE49-F238E27FC236}">
                <a16:creationId xmlns:a16="http://schemas.microsoft.com/office/drawing/2014/main" id="{18095856-A3C2-4488-8F73-529114E6F9D8}"/>
              </a:ext>
            </a:extLst>
          </p:cNvPr>
          <p:cNvGraphicFramePr>
            <a:graphicFrameLocks noGrp="1"/>
          </p:cNvGraphicFramePr>
          <p:nvPr>
            <p:extLst>
              <p:ext uri="{D42A27DB-BD31-4B8C-83A1-F6EECF244321}">
                <p14:modId xmlns:p14="http://schemas.microsoft.com/office/powerpoint/2010/main" val="649930505"/>
              </p:ext>
            </p:extLst>
          </p:nvPr>
        </p:nvGraphicFramePr>
        <p:xfrm>
          <a:off x="645247" y="652018"/>
          <a:ext cx="10184940" cy="6030623"/>
        </p:xfrm>
        <a:graphic>
          <a:graphicData uri="http://schemas.openxmlformats.org/drawingml/2006/table">
            <a:tbl>
              <a:tblPr firstRow="1" firstCol="1" bandRow="1">
                <a:tableStyleId>{5C22544A-7EE6-4342-B048-85BDC9FD1C3A}</a:tableStyleId>
              </a:tblPr>
              <a:tblGrid>
                <a:gridCol w="5109601">
                  <a:extLst>
                    <a:ext uri="{9D8B030D-6E8A-4147-A177-3AD203B41FA5}">
                      <a16:colId xmlns:a16="http://schemas.microsoft.com/office/drawing/2014/main" val="922517322"/>
                    </a:ext>
                  </a:extLst>
                </a:gridCol>
                <a:gridCol w="5075339">
                  <a:extLst>
                    <a:ext uri="{9D8B030D-6E8A-4147-A177-3AD203B41FA5}">
                      <a16:colId xmlns:a16="http://schemas.microsoft.com/office/drawing/2014/main" val="37800707"/>
                    </a:ext>
                  </a:extLst>
                </a:gridCol>
              </a:tblGrid>
              <a:tr h="295938">
                <a:tc>
                  <a:txBody>
                    <a:bodyPr/>
                    <a:lstStyle/>
                    <a:p>
                      <a:pPr algn="ctr">
                        <a:spcAft>
                          <a:spcPts val="0"/>
                        </a:spcAft>
                      </a:pPr>
                      <a:r>
                        <a:rPr lang="fr-FR" sz="1800" dirty="0">
                          <a:effectLst/>
                        </a:rPr>
                        <a:t>Situations</a:t>
                      </a:r>
                      <a:endParaRPr lang="fr-FR" sz="1800" b="1" dirty="0">
                        <a:solidFill>
                          <a:srgbClr val="92D05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tc>
                  <a:txBody>
                    <a:bodyPr/>
                    <a:lstStyle/>
                    <a:p>
                      <a:pPr algn="ctr">
                        <a:spcAft>
                          <a:spcPts val="0"/>
                        </a:spcAft>
                      </a:pPr>
                      <a:r>
                        <a:rPr lang="fr-FR" sz="1800" dirty="0">
                          <a:effectLst/>
                        </a:rPr>
                        <a:t>Conséquences</a:t>
                      </a:r>
                      <a:endParaRPr lang="fr-FR" sz="1800" b="1" dirty="0">
                        <a:solidFill>
                          <a:srgbClr val="92D050"/>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2033128414"/>
                  </a:ext>
                </a:extLst>
              </a:tr>
              <a:tr h="637592">
                <a:tc>
                  <a:txBody>
                    <a:bodyPr/>
                    <a:lstStyle/>
                    <a:p>
                      <a:pPr algn="ctr">
                        <a:spcAft>
                          <a:spcPts val="0"/>
                        </a:spcAft>
                      </a:pPr>
                      <a:r>
                        <a:rPr lang="fr-FR" sz="1400" u="sng" dirty="0">
                          <a:solidFill>
                            <a:schemeClr val="tx1"/>
                          </a:solidFill>
                          <a:effectLst/>
                        </a:rPr>
                        <a:t>Modification de la situation familiale</a:t>
                      </a:r>
                      <a:r>
                        <a:rPr lang="fr-FR" sz="1400" dirty="0">
                          <a:solidFill>
                            <a:schemeClr val="tx1"/>
                          </a:solidFill>
                          <a:effectLst/>
                        </a:rPr>
                        <a:t> :</a:t>
                      </a:r>
                    </a:p>
                    <a:p>
                      <a:pPr algn="ctr">
                        <a:spcAft>
                          <a:spcPts val="0"/>
                        </a:spcAft>
                      </a:pPr>
                      <a:r>
                        <a:rPr lang="fr-FR" sz="1400" dirty="0">
                          <a:solidFill>
                            <a:schemeClr val="tx1"/>
                          </a:solidFill>
                          <a:effectLst/>
                        </a:rPr>
                        <a:t>Mariage</a:t>
                      </a:r>
                    </a:p>
                    <a:p>
                      <a:pPr algn="ctr">
                        <a:spcAft>
                          <a:spcPts val="0"/>
                        </a:spcAft>
                      </a:pPr>
                      <a:r>
                        <a:rPr lang="fr-FR" sz="1400" dirty="0">
                          <a:solidFill>
                            <a:schemeClr val="tx1"/>
                          </a:solidFill>
                          <a:effectLst/>
                        </a:rPr>
                        <a:t>Décès du conjoint, concubin, partenaire pacsé</a:t>
                      </a:r>
                    </a:p>
                    <a:p>
                      <a:pPr algn="ctr">
                        <a:spcAft>
                          <a:spcPts val="0"/>
                        </a:spcAft>
                      </a:pPr>
                      <a:r>
                        <a:rPr lang="fr-FR" sz="1400" dirty="0">
                          <a:solidFill>
                            <a:schemeClr val="tx1"/>
                          </a:solidFill>
                          <a:effectLst/>
                        </a:rPr>
                        <a:t>Séparation</a:t>
                      </a:r>
                    </a:p>
                    <a:p>
                      <a:pPr algn="ctr">
                        <a:spcAft>
                          <a:spcPts val="0"/>
                        </a:spcAft>
                      </a:pPr>
                      <a:r>
                        <a:rPr lang="fr-FR" sz="1400" dirty="0">
                          <a:solidFill>
                            <a:schemeClr val="tx1"/>
                          </a:solidFill>
                          <a:effectLst/>
                        </a:rPr>
                        <a:t>Divorce</a:t>
                      </a:r>
                      <a:endParaRPr lang="fr-FR"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nchor="ctr">
                    <a:solidFill>
                      <a:schemeClr val="tx2">
                        <a:lumMod val="60000"/>
                        <a:lumOff val="40000"/>
                      </a:schemeClr>
                    </a:solidFill>
                  </a:tcPr>
                </a:tc>
                <a:tc>
                  <a:txBody>
                    <a:bodyPr/>
                    <a:lstStyle/>
                    <a:p>
                      <a:pPr>
                        <a:spcAft>
                          <a:spcPts val="0"/>
                        </a:spcAft>
                      </a:pPr>
                      <a:r>
                        <a:rPr lang="fr-FR" sz="1100" dirty="0">
                          <a:effectLst/>
                        </a:rPr>
                        <a:t> </a:t>
                      </a:r>
                    </a:p>
                    <a:p>
                      <a:pPr>
                        <a:spcAft>
                          <a:spcPts val="600"/>
                        </a:spcAft>
                      </a:pPr>
                      <a:r>
                        <a:rPr lang="fr-FR" sz="1100" dirty="0">
                          <a:effectLst/>
                        </a:rPr>
                        <a:t>-Révision 1</a:t>
                      </a:r>
                      <a:r>
                        <a:rPr lang="fr-FR" sz="1100" baseline="30000" dirty="0">
                          <a:effectLst/>
                        </a:rPr>
                        <a:t>er</a:t>
                      </a:r>
                      <a:r>
                        <a:rPr lang="fr-FR" sz="1100" dirty="0">
                          <a:effectLst/>
                        </a:rPr>
                        <a:t> jour du mois suivant la date du changement.</a:t>
                      </a:r>
                    </a:p>
                    <a:p>
                      <a:pPr>
                        <a:spcAft>
                          <a:spcPts val="600"/>
                        </a:spcAft>
                      </a:pPr>
                      <a:r>
                        <a:rPr lang="fr-FR" sz="1100" dirty="0">
                          <a:effectLst/>
                        </a:rPr>
                        <a:t>-Calcul des ressources au prorata.</a:t>
                      </a:r>
                    </a:p>
                    <a:p>
                      <a:pPr>
                        <a:spcAft>
                          <a:spcPts val="600"/>
                        </a:spcAft>
                      </a:pPr>
                      <a:r>
                        <a:rPr lang="fr-FR" sz="1100" dirty="0">
                          <a:effectLst/>
                        </a:rPr>
                        <a:t>-Modification du plafond.</a:t>
                      </a:r>
                    </a:p>
                    <a:p>
                      <a:pPr>
                        <a:spcAft>
                          <a:spcPts val="600"/>
                        </a:spcAft>
                      </a:pPr>
                      <a:r>
                        <a:rPr lang="fr-FR" sz="1100" dirty="0">
                          <a:effectLst/>
                        </a:rPr>
                        <a:t>-Application montant allocation « couple » ou « personne seule ».</a:t>
                      </a:r>
                    </a:p>
                    <a:p>
                      <a:pPr>
                        <a:spcAft>
                          <a:spcPts val="600"/>
                        </a:spcAft>
                      </a:pPr>
                      <a:r>
                        <a:rPr lang="fr-FR" sz="1100" dirty="0">
                          <a:effectLst/>
                        </a:rPr>
                        <a:t>-Modification ressources : prise en compte ou fin des ressources conjoint.</a:t>
                      </a:r>
                    </a:p>
                    <a:p>
                      <a:pPr>
                        <a:spcAft>
                          <a:spcPts val="0"/>
                        </a:spcAft>
                      </a:pPr>
                      <a:r>
                        <a:rPr lang="fr-FR" sz="1100" dirty="0">
                          <a:effectLst/>
                        </a:rPr>
                        <a:t>-Révision dossier du conjoint.</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spcAft>
                          <a:spcPts val="0"/>
                        </a:spcAft>
                      </a:pPr>
                      <a:r>
                        <a:rPr lang="fr-FR" sz="1100" dirty="0">
                          <a:effectLst/>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1898730936"/>
                  </a:ext>
                </a:extLst>
              </a:tr>
              <a:tr h="548172">
                <a:tc>
                  <a:txBody>
                    <a:bodyPr/>
                    <a:lstStyle/>
                    <a:p>
                      <a:pPr algn="ctr">
                        <a:spcAft>
                          <a:spcPts val="0"/>
                        </a:spcAft>
                      </a:pPr>
                      <a:r>
                        <a:rPr lang="fr-FR" sz="1400" dirty="0">
                          <a:solidFill>
                            <a:schemeClr val="tx1"/>
                          </a:solidFill>
                          <a:effectLst/>
                        </a:rPr>
                        <a:t> </a:t>
                      </a:r>
                    </a:p>
                    <a:p>
                      <a:pPr algn="ctr">
                        <a:spcAft>
                          <a:spcPts val="0"/>
                        </a:spcAft>
                      </a:pPr>
                      <a:r>
                        <a:rPr lang="fr-FR" sz="1400" dirty="0">
                          <a:solidFill>
                            <a:schemeClr val="tx1"/>
                          </a:solidFill>
                          <a:effectLst/>
                        </a:rPr>
                        <a:t>Modifications des ressources ou actualisation des montants</a:t>
                      </a:r>
                    </a:p>
                    <a:p>
                      <a:pPr algn="ctr">
                        <a:spcAft>
                          <a:spcPts val="0"/>
                        </a:spcAft>
                      </a:pPr>
                      <a:r>
                        <a:rPr lang="fr-FR" sz="1400" u="none" strike="noStrike" dirty="0">
                          <a:solidFill>
                            <a:schemeClr val="tx1"/>
                          </a:solidFill>
                          <a:effectLst/>
                        </a:rPr>
                        <a:t> </a:t>
                      </a:r>
                      <a:endParaRPr lang="fr-FR"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nchor="ctr">
                    <a:solidFill>
                      <a:schemeClr val="tx2">
                        <a:lumMod val="60000"/>
                        <a:lumOff val="40000"/>
                      </a:schemeClr>
                    </a:solidFill>
                  </a:tcPr>
                </a:tc>
                <a:tc>
                  <a:txBody>
                    <a:bodyPr/>
                    <a:lstStyle/>
                    <a:p>
                      <a:pPr>
                        <a:spcAft>
                          <a:spcPts val="0"/>
                        </a:spcAft>
                      </a:pPr>
                      <a:r>
                        <a:rPr lang="fr-FR" sz="1100" dirty="0">
                          <a:effectLst/>
                        </a:rPr>
                        <a:t> </a:t>
                      </a:r>
                    </a:p>
                    <a:p>
                      <a:pPr>
                        <a:spcAft>
                          <a:spcPts val="600"/>
                        </a:spcAft>
                      </a:pPr>
                      <a:r>
                        <a:rPr lang="fr-FR" sz="1100" dirty="0">
                          <a:effectLst/>
                        </a:rPr>
                        <a:t>-Révision 1</a:t>
                      </a:r>
                      <a:r>
                        <a:rPr lang="fr-FR" sz="1100" baseline="30000" dirty="0">
                          <a:effectLst/>
                        </a:rPr>
                        <a:t>er</a:t>
                      </a:r>
                      <a:r>
                        <a:rPr lang="fr-FR" sz="1100" dirty="0">
                          <a:effectLst/>
                        </a:rPr>
                        <a:t> jour du mois suivant la modification ou l’actualisation.</a:t>
                      </a:r>
                    </a:p>
                    <a:p>
                      <a:pPr>
                        <a:spcAft>
                          <a:spcPts val="0"/>
                        </a:spcAft>
                      </a:pPr>
                      <a:r>
                        <a:rPr lang="fr-FR" sz="1100" dirty="0">
                          <a:effectLst/>
                        </a:rPr>
                        <a:t>-Révision dossier du conjoint.</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spcAft>
                          <a:spcPts val="0"/>
                        </a:spcAft>
                      </a:pPr>
                      <a:r>
                        <a:rPr lang="fr-FR" sz="1100" dirty="0">
                          <a:effectLst/>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3186493888"/>
                  </a:ext>
                </a:extLst>
              </a:tr>
              <a:tr h="505531">
                <a:tc>
                  <a:txBody>
                    <a:bodyPr/>
                    <a:lstStyle/>
                    <a:p>
                      <a:pPr algn="ctr">
                        <a:spcAft>
                          <a:spcPts val="0"/>
                        </a:spcAft>
                      </a:pPr>
                      <a:r>
                        <a:rPr lang="fr-FR" sz="1400" dirty="0">
                          <a:solidFill>
                            <a:schemeClr val="tx1"/>
                          </a:solidFill>
                          <a:effectLst/>
                        </a:rPr>
                        <a:t> Attribution d’un avantage viager extérieur ou modification de son montant</a:t>
                      </a:r>
                      <a:endParaRPr lang="fr-FR"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nchor="ctr">
                    <a:solidFill>
                      <a:schemeClr val="tx2">
                        <a:lumMod val="60000"/>
                        <a:lumOff val="40000"/>
                      </a:schemeClr>
                    </a:solidFill>
                  </a:tcPr>
                </a:tc>
                <a:tc>
                  <a:txBody>
                    <a:bodyPr/>
                    <a:lstStyle/>
                    <a:p>
                      <a:pPr>
                        <a:spcAft>
                          <a:spcPts val="0"/>
                        </a:spcAft>
                      </a:pPr>
                      <a:r>
                        <a:rPr lang="fr-FR" sz="1100" dirty="0">
                          <a:effectLst/>
                        </a:rPr>
                        <a:t> </a:t>
                      </a:r>
                    </a:p>
                    <a:p>
                      <a:pPr>
                        <a:spcAft>
                          <a:spcPts val="600"/>
                        </a:spcAft>
                      </a:pPr>
                      <a:r>
                        <a:rPr lang="fr-FR" sz="1100" dirty="0">
                          <a:effectLst/>
                        </a:rPr>
                        <a:t>-Révision 1</a:t>
                      </a:r>
                      <a:r>
                        <a:rPr lang="fr-FR" sz="1100" baseline="30000" dirty="0">
                          <a:effectLst/>
                        </a:rPr>
                        <a:t>er</a:t>
                      </a:r>
                      <a:r>
                        <a:rPr lang="fr-FR" sz="1100" dirty="0">
                          <a:effectLst/>
                        </a:rPr>
                        <a:t> jour du mois suivant la date d’effet de l’avantage viager ou de la modification du montant.</a:t>
                      </a:r>
                    </a:p>
                    <a:p>
                      <a:pPr>
                        <a:spcAft>
                          <a:spcPts val="0"/>
                        </a:spcAft>
                      </a:pPr>
                      <a:r>
                        <a:rPr lang="fr-FR" sz="1100" dirty="0">
                          <a:effectLst/>
                        </a:rPr>
                        <a:t>-Révision dossier du conjoint.</a:t>
                      </a:r>
                    </a:p>
                    <a:p>
                      <a:pPr>
                        <a:spcAft>
                          <a:spcPts val="0"/>
                        </a:spcAft>
                      </a:pPr>
                      <a:r>
                        <a:rPr lang="fr-FR" sz="1100" dirty="0">
                          <a:effectLst/>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912296574"/>
                  </a:ext>
                </a:extLst>
              </a:tr>
              <a:tr h="708976">
                <a:tc rowSpan="2">
                  <a:txBody>
                    <a:bodyPr/>
                    <a:lstStyle/>
                    <a:p>
                      <a:pPr algn="ctr">
                        <a:spcAft>
                          <a:spcPts val="0"/>
                        </a:spcAft>
                      </a:pPr>
                      <a:r>
                        <a:rPr lang="fr-FR" sz="1400" dirty="0">
                          <a:solidFill>
                            <a:schemeClr val="tx1"/>
                          </a:solidFill>
                          <a:effectLst/>
                        </a:rPr>
                        <a:t> </a:t>
                      </a:r>
                    </a:p>
                    <a:p>
                      <a:pPr algn="ctr">
                        <a:spcAft>
                          <a:spcPts val="0"/>
                        </a:spcAft>
                      </a:pPr>
                      <a:r>
                        <a:rPr lang="fr-FR" sz="1400" dirty="0">
                          <a:solidFill>
                            <a:schemeClr val="tx1"/>
                          </a:solidFill>
                          <a:effectLst/>
                        </a:rPr>
                        <a:t>Attribution d’une pension personnelle au Régime Général</a:t>
                      </a:r>
                      <a:endParaRPr lang="fr-FR"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nchor="ctr">
                    <a:solidFill>
                      <a:schemeClr val="tx2">
                        <a:lumMod val="60000"/>
                        <a:lumOff val="40000"/>
                      </a:schemeClr>
                    </a:solidFill>
                  </a:tcPr>
                </a:tc>
                <a:tc>
                  <a:txBody>
                    <a:bodyPr/>
                    <a:lstStyle/>
                    <a:p>
                      <a:pPr>
                        <a:spcAft>
                          <a:spcPts val="0"/>
                        </a:spcAft>
                      </a:pPr>
                      <a:r>
                        <a:rPr lang="fr-FR" sz="1100" dirty="0">
                          <a:effectLst/>
                        </a:rPr>
                        <a:t> </a:t>
                      </a:r>
                    </a:p>
                    <a:p>
                      <a:pPr>
                        <a:spcAft>
                          <a:spcPts val="600"/>
                        </a:spcAft>
                      </a:pPr>
                      <a:r>
                        <a:rPr lang="fr-FR" sz="1100" dirty="0">
                          <a:effectLst/>
                        </a:rPr>
                        <a:t>-Révision 1</a:t>
                      </a:r>
                      <a:r>
                        <a:rPr lang="fr-FR" sz="1100" baseline="30000" dirty="0">
                          <a:effectLst/>
                        </a:rPr>
                        <a:t>er</a:t>
                      </a:r>
                      <a:r>
                        <a:rPr lang="fr-FR" sz="1100" dirty="0">
                          <a:effectLst/>
                        </a:rPr>
                        <a:t> jour du mois suivant la date d’effet de la pension.</a:t>
                      </a:r>
                    </a:p>
                    <a:p>
                      <a:pPr>
                        <a:spcAft>
                          <a:spcPts val="0"/>
                        </a:spcAft>
                      </a:pPr>
                      <a:r>
                        <a:rPr lang="fr-FR" sz="1100" dirty="0">
                          <a:effectLst/>
                        </a:rPr>
                        <a:t>-Révision dossier du conjoint.</a:t>
                      </a:r>
                    </a:p>
                    <a:p>
                      <a:pPr>
                        <a:spcAft>
                          <a:spcPts val="0"/>
                        </a:spcAft>
                      </a:pPr>
                      <a:r>
                        <a:rPr lang="fr-FR" sz="1100" dirty="0">
                          <a:effectLst/>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2633263639"/>
                  </a:ext>
                </a:extLst>
              </a:tr>
              <a:tr h="582052">
                <a:tc vMerge="1">
                  <a:txBody>
                    <a:bodyPr/>
                    <a:lstStyle/>
                    <a:p>
                      <a:endParaRPr lang="fr-FR"/>
                    </a:p>
                  </a:txBody>
                  <a:tcPr/>
                </a:tc>
                <a:tc>
                  <a:txBody>
                    <a:bodyPr/>
                    <a:lstStyle/>
                    <a:p>
                      <a:pPr>
                        <a:spcAft>
                          <a:spcPts val="0"/>
                        </a:spcAft>
                      </a:pPr>
                      <a:r>
                        <a:rPr lang="fr-FR" sz="1100" dirty="0">
                          <a:effectLst/>
                          <a:highlight>
                            <a:srgbClr val="D3D3D3"/>
                          </a:highlight>
                        </a:rPr>
                        <a:t> </a:t>
                      </a:r>
                      <a:endParaRPr lang="fr-FR" sz="1100" dirty="0">
                        <a:effectLst/>
                      </a:endParaRPr>
                    </a:p>
                    <a:p>
                      <a:pPr>
                        <a:spcAft>
                          <a:spcPts val="0"/>
                        </a:spcAft>
                      </a:pPr>
                      <a:r>
                        <a:rPr lang="fr-FR" sz="1100" dirty="0">
                          <a:effectLst/>
                        </a:rPr>
                        <a:t>Actualisation du montant des ressources dans les 3 mois précédant la date d’effet de la pension personnelle</a:t>
                      </a:r>
                    </a:p>
                  </a:txBody>
                  <a:tcPr marL="22078" marR="22078" marT="0" marB="0"/>
                </a:tc>
                <a:extLst>
                  <a:ext uri="{0D108BD9-81ED-4DB2-BD59-A6C34878D82A}">
                    <a16:rowId xmlns:a16="http://schemas.microsoft.com/office/drawing/2014/main" val="42079324"/>
                  </a:ext>
                </a:extLst>
              </a:tr>
              <a:tr h="1022593">
                <a:tc>
                  <a:txBody>
                    <a:bodyPr/>
                    <a:lstStyle/>
                    <a:p>
                      <a:pPr algn="ctr">
                        <a:spcAft>
                          <a:spcPts val="0"/>
                        </a:spcAft>
                      </a:pPr>
                      <a:r>
                        <a:rPr lang="fr-FR" sz="1400" dirty="0">
                          <a:solidFill>
                            <a:schemeClr val="tx1"/>
                          </a:solidFill>
                          <a:effectLst/>
                        </a:rPr>
                        <a:t>Attribution d’une pension de réversion au Régime Général</a:t>
                      </a:r>
                      <a:endParaRPr lang="fr-FR" sz="1400" dirty="0">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nchor="ctr">
                    <a:solidFill>
                      <a:schemeClr val="tx2">
                        <a:lumMod val="60000"/>
                        <a:lumOff val="40000"/>
                      </a:schemeClr>
                    </a:solidFill>
                  </a:tcPr>
                </a:tc>
                <a:tc>
                  <a:txBody>
                    <a:bodyPr/>
                    <a:lstStyle/>
                    <a:p>
                      <a:pPr>
                        <a:spcAft>
                          <a:spcPts val="0"/>
                        </a:spcAft>
                      </a:pPr>
                      <a:r>
                        <a:rPr lang="fr-FR" sz="1100" dirty="0">
                          <a:effectLst/>
                        </a:rPr>
                        <a:t> </a:t>
                      </a:r>
                    </a:p>
                    <a:p>
                      <a:pPr>
                        <a:spcAft>
                          <a:spcPts val="600"/>
                        </a:spcAft>
                      </a:pPr>
                      <a:r>
                        <a:rPr lang="fr-FR" sz="1100" dirty="0">
                          <a:effectLst/>
                        </a:rPr>
                        <a:t>-Révision 1</a:t>
                      </a:r>
                      <a:r>
                        <a:rPr lang="fr-FR" sz="1100" baseline="30000" dirty="0">
                          <a:effectLst/>
                        </a:rPr>
                        <a:t>er</a:t>
                      </a:r>
                      <a:r>
                        <a:rPr lang="fr-FR" sz="1100" dirty="0">
                          <a:effectLst/>
                        </a:rPr>
                        <a:t> jour du mois suivant la modification des ressources.</a:t>
                      </a:r>
                    </a:p>
                    <a:p>
                      <a:pPr>
                        <a:spcAft>
                          <a:spcPts val="600"/>
                        </a:spcAft>
                      </a:pPr>
                      <a:r>
                        <a:rPr lang="fr-FR" sz="1100" dirty="0">
                          <a:effectLst/>
                        </a:rPr>
                        <a:t>-Révision dossier du conjoint si titulaire de l’ASI/</a:t>
                      </a:r>
                      <a:r>
                        <a:rPr lang="fr-FR" sz="1100" dirty="0" err="1">
                          <a:effectLst/>
                        </a:rPr>
                        <a:t>Aspa</a:t>
                      </a:r>
                      <a:r>
                        <a:rPr lang="fr-FR" sz="1100" dirty="0">
                          <a:effectLst/>
                        </a:rPr>
                        <a:t>/Ancienne allocation.</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p>
                      <a:pPr>
                        <a:spcBef>
                          <a:spcPts val="600"/>
                        </a:spcBef>
                        <a:spcAft>
                          <a:spcPts val="600"/>
                        </a:spcAft>
                      </a:pPr>
                      <a:r>
                        <a:rPr lang="fr-FR" sz="1100" dirty="0">
                          <a:effectLst/>
                        </a:rPr>
                        <a:t>  </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22078" marR="22078" marT="0" marB="0"/>
                </a:tc>
                <a:extLst>
                  <a:ext uri="{0D108BD9-81ED-4DB2-BD59-A6C34878D82A}">
                    <a16:rowId xmlns:a16="http://schemas.microsoft.com/office/drawing/2014/main" val="2802678438"/>
                  </a:ext>
                </a:extLst>
              </a:tr>
            </a:tbl>
          </a:graphicData>
        </a:graphic>
      </p:graphicFrame>
      <p:sp>
        <p:nvSpPr>
          <p:cNvPr id="6" name="Rectangle : coins arrondis 5">
            <a:hlinkClick r:id="rId2" action="ppaction://hlinksldjump"/>
            <a:extLst>
              <a:ext uri="{FF2B5EF4-FFF2-40B4-BE49-F238E27FC236}">
                <a16:creationId xmlns:a16="http://schemas.microsoft.com/office/drawing/2014/main" id="{49DDD477-64F1-476F-BA37-91FF5B97C4EB}"/>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AB1FC6E1-3F39-4FC7-A99B-7E54CADB1B5B}"/>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279495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68DFBF-8206-45D7-96D1-993A7673E15F}"/>
              </a:ext>
            </a:extLst>
          </p:cNvPr>
          <p:cNvSpPr/>
          <p:nvPr/>
        </p:nvSpPr>
        <p:spPr>
          <a:xfrm>
            <a:off x="687897" y="1162335"/>
            <a:ext cx="10595296" cy="4247317"/>
          </a:xfrm>
          <a:prstGeom prst="rect">
            <a:avLst/>
          </a:prstGeom>
          <a:solidFill>
            <a:schemeClr val="accent2">
              <a:lumMod val="20000"/>
              <a:lumOff val="80000"/>
            </a:schemeClr>
          </a:solidFill>
        </p:spPr>
        <p:txBody>
          <a:bodyPr wrap="square">
            <a:spAutoFit/>
          </a:bodyPr>
          <a:lstStyle/>
          <a:p>
            <a:endParaRPr lang="fr-FR" b="1" dirty="0">
              <a:solidFill>
                <a:srgbClr val="92D050"/>
              </a:solidFill>
              <a:latin typeface="Arial" panose="020B0604020202020204" pitchFamily="34" charset="0"/>
            </a:endParaRPr>
          </a:p>
          <a:p>
            <a:r>
              <a:rPr lang="fr-FR" dirty="0">
                <a:effectLst/>
                <a:latin typeface="Arial" panose="020B0604020202020204" pitchFamily="34" charset="0"/>
              </a:rPr>
              <a:t>L’article R.353-1-1 du CSS opère une cristallisation des retraites de réversion, à savoir il </a:t>
            </a:r>
            <a:r>
              <a:rPr lang="fr-FR" b="1" dirty="0">
                <a:effectLst/>
                <a:latin typeface="Arial" panose="020B0604020202020204" pitchFamily="34" charset="0"/>
              </a:rPr>
              <a:t>fixe une période à partir de laquelle les montants perçus ne peuvent plus être remis en cause</a:t>
            </a:r>
            <a:r>
              <a:rPr lang="fr-FR" dirty="0">
                <a:effectLst/>
                <a:latin typeface="Arial" panose="020B0604020202020204" pitchFamily="34" charset="0"/>
              </a:rPr>
              <a:t>, en limitant les conditions de révision en cas de variation des ressources, à deux hypothèses. </a:t>
            </a:r>
          </a:p>
          <a:p>
            <a:endParaRPr lang="fr-FR" dirty="0">
              <a:latin typeface="Arial" panose="020B0604020202020204" pitchFamily="34" charset="0"/>
            </a:endParaRPr>
          </a:p>
          <a:p>
            <a:r>
              <a:rPr lang="fr-FR" dirty="0">
                <a:effectLst/>
                <a:latin typeface="Arial" panose="020B0604020202020204" pitchFamily="34" charset="0"/>
              </a:rPr>
              <a:t>Le montant de la retraite de réversion devient </a:t>
            </a:r>
            <a:r>
              <a:rPr lang="fr-FR" b="1" dirty="0">
                <a:effectLst/>
                <a:latin typeface="Arial" panose="020B0604020202020204" pitchFamily="34" charset="0"/>
              </a:rPr>
              <a:t>définitif</a:t>
            </a:r>
            <a:r>
              <a:rPr lang="fr-FR" dirty="0">
                <a:effectLst/>
                <a:latin typeface="Arial" panose="020B0604020202020204" pitchFamily="34" charset="0"/>
              </a:rPr>
              <a:t> </a:t>
            </a:r>
          </a:p>
          <a:p>
            <a:endParaRPr lang="fr-FR" dirty="0">
              <a:effectLst/>
              <a:latin typeface="Arial" panose="020B0604020202020204" pitchFamily="34" charset="0"/>
            </a:endParaRPr>
          </a:p>
          <a:p>
            <a:pPr marL="285750" indent="-285750">
              <a:buFontTx/>
              <a:buChar char="-"/>
            </a:pPr>
            <a:r>
              <a:rPr lang="fr-FR" dirty="0">
                <a:effectLst/>
                <a:latin typeface="Arial" panose="020B0604020202020204" pitchFamily="34" charset="0"/>
              </a:rPr>
              <a:t>soit à compter du quatrième mois qui suit </a:t>
            </a:r>
            <a:r>
              <a:rPr lang="fr-FR" b="1" dirty="0">
                <a:effectLst/>
                <a:latin typeface="Arial" panose="020B0604020202020204" pitchFamily="34" charset="0"/>
              </a:rPr>
              <a:t>l’entrée en jouissance de l’ensemble des avantages personnels de retraite de base et complémentaires lorsqu'il peut prétendre à de tels avantages </a:t>
            </a:r>
          </a:p>
          <a:p>
            <a:pPr marL="285750" indent="-285750">
              <a:buFontTx/>
              <a:buChar char="-"/>
            </a:pPr>
            <a:endParaRPr lang="fr-FR" b="1" dirty="0">
              <a:effectLst/>
              <a:latin typeface="Arial" panose="020B0604020202020204" pitchFamily="34" charset="0"/>
            </a:endParaRPr>
          </a:p>
          <a:p>
            <a:pPr marL="285750" indent="-285750">
              <a:buFontTx/>
              <a:buChar char="-"/>
            </a:pPr>
            <a:r>
              <a:rPr lang="fr-FR" dirty="0">
                <a:effectLst/>
                <a:latin typeface="Arial" panose="020B0604020202020204" pitchFamily="34" charset="0"/>
              </a:rPr>
              <a:t>soit </a:t>
            </a:r>
            <a:r>
              <a:rPr lang="fr-FR" b="1" dirty="0">
                <a:effectLst/>
                <a:latin typeface="Arial" panose="020B0604020202020204" pitchFamily="34" charset="0"/>
              </a:rPr>
              <a:t>à compter de l’âge légal de départ à la retraite si l’assuré ne peut pas prétendre à de tels avantages de retraite. </a:t>
            </a:r>
          </a:p>
          <a:p>
            <a:pPr marL="285750" indent="-285750">
              <a:buFontTx/>
              <a:buChar char="-"/>
            </a:pPr>
            <a:endParaRPr lang="fr-FR" dirty="0">
              <a:latin typeface="Arial" panose="020B0604020202020204" pitchFamily="34" charset="0"/>
            </a:endParaRPr>
          </a:p>
          <a:p>
            <a:endParaRPr lang="fr-FR" dirty="0">
              <a:latin typeface="Arial" panose="020B0604020202020204" pitchFamily="34" charset="0"/>
            </a:endParaRPr>
          </a:p>
        </p:txBody>
      </p:sp>
      <p:sp>
        <p:nvSpPr>
          <p:cNvPr id="5" name="ZoneTexte 4">
            <a:extLst>
              <a:ext uri="{FF2B5EF4-FFF2-40B4-BE49-F238E27FC236}">
                <a16:creationId xmlns:a16="http://schemas.microsoft.com/office/drawing/2014/main" id="{942E885E-25A5-4261-83BE-5D6DAF0CCBBC}"/>
              </a:ext>
            </a:extLst>
          </p:cNvPr>
          <p:cNvSpPr txBox="1"/>
          <p:nvPr/>
        </p:nvSpPr>
        <p:spPr>
          <a:xfrm>
            <a:off x="687897" y="380912"/>
            <a:ext cx="5936838" cy="400110"/>
          </a:xfrm>
          <a:prstGeom prst="rect">
            <a:avLst/>
          </a:prstGeom>
          <a:noFill/>
        </p:spPr>
        <p:txBody>
          <a:bodyPr wrap="square" rtlCol="0">
            <a:spAutoFit/>
          </a:bodyPr>
          <a:lstStyle/>
          <a:p>
            <a:r>
              <a:rPr lang="fr-FR" sz="2000" b="1" dirty="0">
                <a:ln w="0"/>
                <a:effectLst>
                  <a:outerShdw blurRad="38100" dist="19050" dir="2700000" algn="tl" rotWithShape="0">
                    <a:schemeClr val="dk1">
                      <a:alpha val="40000"/>
                    </a:schemeClr>
                  </a:outerShdw>
                </a:effectLst>
                <a:latin typeface="Arial" panose="020B0604020202020204" pitchFamily="34" charset="0"/>
              </a:rPr>
              <a:t>Cristallisation</a:t>
            </a:r>
            <a:r>
              <a:rPr lang="fr-FR" sz="2000" dirty="0">
                <a:ln w="0"/>
                <a:effectLst>
                  <a:outerShdw blurRad="38100" dist="19050" dir="2700000" algn="tl" rotWithShape="0">
                    <a:schemeClr val="dk1">
                      <a:alpha val="40000"/>
                    </a:schemeClr>
                  </a:outerShdw>
                </a:effectLst>
                <a:latin typeface="Arial" panose="020B0604020202020204" pitchFamily="34" charset="0"/>
              </a:rPr>
              <a:t> de la retraite de réversion</a:t>
            </a:r>
          </a:p>
        </p:txBody>
      </p:sp>
      <p:sp>
        <p:nvSpPr>
          <p:cNvPr id="6" name="Rectangle : coins arrondis 5">
            <a:hlinkClick r:id="rId2" action="ppaction://hlinksldjump"/>
            <a:extLst>
              <a:ext uri="{FF2B5EF4-FFF2-40B4-BE49-F238E27FC236}">
                <a16:creationId xmlns:a16="http://schemas.microsoft.com/office/drawing/2014/main" id="{945DB9BA-E5DC-40CD-876D-E34411A55616}"/>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EDE22760-F217-4A71-A826-CFC8C3BE30C3}"/>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70862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077325D-DFA7-4524-8182-6450A0851768}"/>
              </a:ext>
            </a:extLst>
          </p:cNvPr>
          <p:cNvGraphicFramePr>
            <a:graphicFrameLocks noGrp="1"/>
          </p:cNvGraphicFramePr>
          <p:nvPr>
            <p:extLst>
              <p:ext uri="{D42A27DB-BD31-4B8C-83A1-F6EECF244321}">
                <p14:modId xmlns:p14="http://schemas.microsoft.com/office/powerpoint/2010/main" val="1116714590"/>
              </p:ext>
            </p:extLst>
          </p:nvPr>
        </p:nvGraphicFramePr>
        <p:xfrm>
          <a:off x="838200" y="1375794"/>
          <a:ext cx="10515600" cy="4749253"/>
        </p:xfrm>
        <a:graphic>
          <a:graphicData uri="http://schemas.openxmlformats.org/drawingml/2006/table">
            <a:tbl>
              <a:tblPr>
                <a:tableStyleId>{5940675A-B579-460E-94D1-54222C63F5DA}</a:tableStyleId>
              </a:tblPr>
              <a:tblGrid>
                <a:gridCol w="2628900">
                  <a:extLst>
                    <a:ext uri="{9D8B030D-6E8A-4147-A177-3AD203B41FA5}">
                      <a16:colId xmlns:a16="http://schemas.microsoft.com/office/drawing/2014/main" val="882448801"/>
                    </a:ext>
                  </a:extLst>
                </a:gridCol>
                <a:gridCol w="7886700">
                  <a:extLst>
                    <a:ext uri="{9D8B030D-6E8A-4147-A177-3AD203B41FA5}">
                      <a16:colId xmlns:a16="http://schemas.microsoft.com/office/drawing/2014/main" val="3939545349"/>
                    </a:ext>
                  </a:extLst>
                </a:gridCol>
              </a:tblGrid>
              <a:tr h="1686247">
                <a:tc>
                  <a:txBody>
                    <a:bodyPr/>
                    <a:lstStyle/>
                    <a:p>
                      <a:pPr lvl="2" algn="l"/>
                      <a:r>
                        <a:rPr lang="fr-FR" dirty="0"/>
                        <a:t>Dispositif</a:t>
                      </a:r>
                    </a:p>
                  </a:txBody>
                  <a:tcPr anchor="ctr">
                    <a:solidFill>
                      <a:schemeClr val="bg1">
                        <a:lumMod val="85000"/>
                      </a:schemeClr>
                    </a:solidFill>
                  </a:tcPr>
                </a:tc>
                <a:tc>
                  <a:txBody>
                    <a:bodyPr/>
                    <a:lstStyle/>
                    <a:p>
                      <a:r>
                        <a:rPr lang="fr-FR" sz="1600" dirty="0"/>
                        <a:t>  La retraite de réversion est majorée si l'intéressé a : </a:t>
                      </a:r>
                    </a:p>
                    <a:p>
                      <a:endParaRPr lang="fr-FR" sz="1600" dirty="0"/>
                    </a:p>
                    <a:p>
                      <a:pPr marL="285750" indent="-285750">
                        <a:buFont typeface="Wingdings" panose="05000000000000000000" pitchFamily="2" charset="2"/>
                        <a:buChar char="ü"/>
                      </a:pPr>
                      <a:r>
                        <a:rPr lang="fr-FR" sz="1600" dirty="0"/>
                        <a:t>    atteint l'âge d'obtention du taux plein,</a:t>
                      </a:r>
                    </a:p>
                    <a:p>
                      <a:pPr marL="285750" indent="-285750">
                        <a:buFont typeface="Wingdings" panose="05000000000000000000" pitchFamily="2" charset="2"/>
                        <a:buChar char="ü"/>
                      </a:pPr>
                      <a:r>
                        <a:rPr lang="fr-FR" sz="1600" dirty="0"/>
                        <a:t>    </a:t>
                      </a:r>
                      <a:r>
                        <a:rPr lang="fr-FR" sz="1600" b="1" dirty="0"/>
                        <a:t>et</a:t>
                      </a:r>
                      <a:r>
                        <a:rPr lang="fr-FR" sz="1600" dirty="0"/>
                        <a:t> demandé tous ses droits à retraite.</a:t>
                      </a:r>
                    </a:p>
                    <a:p>
                      <a:pPr marL="0" indent="0">
                        <a:buFont typeface="Wingdings" panose="05000000000000000000" pitchFamily="2" charset="2"/>
                        <a:buNone/>
                      </a:pPr>
                      <a:endParaRPr lang="fr-FR" sz="1600" dirty="0"/>
                    </a:p>
                    <a:p>
                      <a:r>
                        <a:rPr lang="fr-FR" sz="1600" dirty="0"/>
                        <a:t>La majoration est attribuée le 1</a:t>
                      </a:r>
                      <a:r>
                        <a:rPr lang="fr-FR" sz="1600" baseline="30000" dirty="0"/>
                        <a:t>er</a:t>
                      </a:r>
                      <a:r>
                        <a:rPr lang="fr-FR" sz="1600" dirty="0"/>
                        <a:t> jour du mois qui suit la date à laquelle les conditions sont remplies et au plus tôt le 01/01/2010.</a:t>
                      </a:r>
                    </a:p>
                  </a:txBody>
                  <a:tcPr anchor="ctr"/>
                </a:tc>
                <a:extLst>
                  <a:ext uri="{0D108BD9-81ED-4DB2-BD59-A6C34878D82A}">
                    <a16:rowId xmlns:a16="http://schemas.microsoft.com/office/drawing/2014/main" val="4028908524"/>
                  </a:ext>
                </a:extLst>
              </a:tr>
              <a:tr h="2950933">
                <a:tc>
                  <a:txBody>
                    <a:bodyPr/>
                    <a:lstStyle/>
                    <a:p>
                      <a:pPr lvl="2" algn="l"/>
                      <a:r>
                        <a:rPr lang="fr-FR" dirty="0"/>
                        <a:t>Montant</a:t>
                      </a:r>
                    </a:p>
                  </a:txBody>
                  <a:tcPr anchor="ctr">
                    <a:solidFill>
                      <a:schemeClr val="bg1">
                        <a:lumMod val="85000"/>
                      </a:schemeClr>
                    </a:solidFill>
                  </a:tcPr>
                </a:tc>
                <a:tc>
                  <a:txBody>
                    <a:bodyPr/>
                    <a:lstStyle/>
                    <a:p>
                      <a:r>
                        <a:rPr lang="fr-FR" sz="1600" dirty="0"/>
                        <a:t>Son montant est égal à 11,1 % du montant brut de la retraite de réversion.</a:t>
                      </a:r>
                    </a:p>
                    <a:p>
                      <a:endParaRPr lang="fr-FR" sz="1600" dirty="0"/>
                    </a:p>
                    <a:p>
                      <a:r>
                        <a:rPr lang="fr-FR" sz="1600" dirty="0"/>
                        <a:t>Le montant total des retraites de l'intéressé ne doit pas dépasser le </a:t>
                      </a:r>
                      <a:r>
                        <a:rPr lang="fr-FR" sz="1600" dirty="0">
                          <a:hlinkClick r:id="rId2" action="ppaction://hlinksldjump" tooltip="Barème Plafond de ressources pour la majoration de la retraite de réversion     (Ce lien s'ouvre dans une nouvelle fenêtre)"/>
                        </a:rPr>
                        <a:t>plafond autorisé</a:t>
                      </a:r>
                      <a:r>
                        <a:rPr lang="fr-FR" sz="1600" dirty="0"/>
                        <a:t>. Si le total de la majoration et des retraites dépasse ce plafond, la majoration est réduite en conséquence. </a:t>
                      </a:r>
                    </a:p>
                    <a:p>
                      <a:endParaRPr lang="fr-FR" sz="1600" dirty="0"/>
                    </a:p>
                    <a:p>
                      <a:r>
                        <a:rPr lang="fr-FR" sz="1600" dirty="0"/>
                        <a:t>Si l'assuré décédé a appartenu à plusieurs régimes visés par le dispositif de la majoration, le dépassement est réparti entre ces régimes.</a:t>
                      </a:r>
                    </a:p>
                    <a:p>
                      <a:endParaRPr lang="fr-FR" sz="1600" dirty="0"/>
                    </a:p>
                    <a:p>
                      <a:r>
                        <a:rPr lang="fr-FR" sz="1600" dirty="0"/>
                        <a:t>La majoration est révisée si le montant des retraites varie. Il n'est plus révisé 3 mois après le point de départ de l'ensemble des retraites personnelles du bénéficiaire.</a:t>
                      </a:r>
                    </a:p>
                  </a:txBody>
                  <a:tcPr anchor="ctr"/>
                </a:tc>
                <a:extLst>
                  <a:ext uri="{0D108BD9-81ED-4DB2-BD59-A6C34878D82A}">
                    <a16:rowId xmlns:a16="http://schemas.microsoft.com/office/drawing/2014/main" val="620334551"/>
                  </a:ext>
                </a:extLst>
              </a:tr>
            </a:tbl>
          </a:graphicData>
        </a:graphic>
      </p:graphicFrame>
      <p:sp>
        <p:nvSpPr>
          <p:cNvPr id="5" name="Rectangle 1">
            <a:extLst>
              <a:ext uri="{FF2B5EF4-FFF2-40B4-BE49-F238E27FC236}">
                <a16:creationId xmlns:a16="http://schemas.microsoft.com/office/drawing/2014/main" id="{88E32534-5DAB-4FDD-BF9F-EC7ECE97CCAB}"/>
              </a:ext>
            </a:extLst>
          </p:cNvPr>
          <p:cNvSpPr>
            <a:spLocks noChangeArrowheads="1"/>
          </p:cNvSpPr>
          <p:nvPr/>
        </p:nvSpPr>
        <p:spPr bwMode="auto">
          <a:xfrm>
            <a:off x="914300" y="249733"/>
            <a:ext cx="41443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Majoration de la retraite de réversion</a:t>
            </a:r>
          </a:p>
        </p:txBody>
      </p:sp>
      <p:sp>
        <p:nvSpPr>
          <p:cNvPr id="6" name="Rectangle : coins arrondis 5">
            <a:hlinkClick r:id="rId3" action="ppaction://hlinksldjump"/>
            <a:extLst>
              <a:ext uri="{FF2B5EF4-FFF2-40B4-BE49-F238E27FC236}">
                <a16:creationId xmlns:a16="http://schemas.microsoft.com/office/drawing/2014/main" id="{C0835814-8E92-46F5-9439-259400104339}"/>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0EC58608-3696-47A9-B380-4A7BAEF0ABA1}"/>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39104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95A0FC3-7D8F-4123-8544-2A53F3427E38}"/>
              </a:ext>
            </a:extLst>
          </p:cNvPr>
          <p:cNvGraphicFramePr>
            <a:graphicFrameLocks noGrp="1"/>
          </p:cNvGraphicFramePr>
          <p:nvPr>
            <p:extLst>
              <p:ext uri="{D42A27DB-BD31-4B8C-83A1-F6EECF244321}">
                <p14:modId xmlns:p14="http://schemas.microsoft.com/office/powerpoint/2010/main" val="268150860"/>
              </p:ext>
            </p:extLst>
          </p:nvPr>
        </p:nvGraphicFramePr>
        <p:xfrm>
          <a:off x="3320544" y="1452399"/>
          <a:ext cx="4578477" cy="4285796"/>
        </p:xfrm>
        <a:graphic>
          <a:graphicData uri="http://schemas.openxmlformats.org/drawingml/2006/table">
            <a:tbl>
              <a:tblPr>
                <a:tableStyleId>{5940675A-B579-460E-94D1-54222C63F5DA}</a:tableStyleId>
              </a:tblPr>
              <a:tblGrid>
                <a:gridCol w="1526159">
                  <a:extLst>
                    <a:ext uri="{9D8B030D-6E8A-4147-A177-3AD203B41FA5}">
                      <a16:colId xmlns:a16="http://schemas.microsoft.com/office/drawing/2014/main" val="1314016731"/>
                    </a:ext>
                  </a:extLst>
                </a:gridCol>
                <a:gridCol w="1544766">
                  <a:extLst>
                    <a:ext uri="{9D8B030D-6E8A-4147-A177-3AD203B41FA5}">
                      <a16:colId xmlns:a16="http://schemas.microsoft.com/office/drawing/2014/main" val="3686262281"/>
                    </a:ext>
                  </a:extLst>
                </a:gridCol>
                <a:gridCol w="1507552">
                  <a:extLst>
                    <a:ext uri="{9D8B030D-6E8A-4147-A177-3AD203B41FA5}">
                      <a16:colId xmlns:a16="http://schemas.microsoft.com/office/drawing/2014/main" val="2598675899"/>
                    </a:ext>
                  </a:extLst>
                </a:gridCol>
              </a:tblGrid>
              <a:tr h="245002">
                <a:tc>
                  <a:txBody>
                    <a:bodyPr/>
                    <a:lstStyle/>
                    <a:p>
                      <a:pPr algn="ctr"/>
                      <a:r>
                        <a:rPr lang="fr-FR" sz="1200" b="1" dirty="0">
                          <a:effectLst/>
                        </a:rPr>
                        <a:t>Date </a:t>
                      </a:r>
                    </a:p>
                  </a:txBody>
                  <a:tcPr marL="61251" marR="61251" marT="30625" marB="30625" anchor="ctr"/>
                </a:tc>
                <a:tc>
                  <a:txBody>
                    <a:bodyPr/>
                    <a:lstStyle/>
                    <a:p>
                      <a:pPr algn="ctr"/>
                      <a:r>
                        <a:rPr lang="fr-FR" sz="1200" b="1" dirty="0"/>
                        <a:t>Plafond de ressources trimestriel</a:t>
                      </a:r>
                    </a:p>
                  </a:txBody>
                  <a:tcPr marL="61251" marR="61251" marT="30625" marB="306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t>Plafond de ressources </a:t>
                      </a:r>
                      <a:r>
                        <a:rPr lang="fr-FR" sz="1200" b="1" kern="1200" dirty="0">
                          <a:solidFill>
                            <a:schemeClr val="tx1"/>
                          </a:solidFill>
                          <a:latin typeface="+mn-lt"/>
                          <a:ea typeface="+mn-ea"/>
                          <a:cs typeface="+mn-cs"/>
                        </a:rPr>
                        <a:t>mensuel</a:t>
                      </a:r>
                    </a:p>
                  </a:txBody>
                  <a:tcPr marL="61251" marR="61251" marT="30625" marB="30625" anchor="ctr"/>
                </a:tc>
                <a:extLst>
                  <a:ext uri="{0D108BD9-81ED-4DB2-BD59-A6C34878D82A}">
                    <a16:rowId xmlns:a16="http://schemas.microsoft.com/office/drawing/2014/main" val="1490697736"/>
                  </a:ext>
                </a:extLst>
              </a:tr>
              <a:tr h="428754">
                <a:tc>
                  <a:txBody>
                    <a:bodyPr/>
                    <a:lstStyle/>
                    <a:p>
                      <a:pPr algn="ctr"/>
                      <a:r>
                        <a:rPr lang="fr-FR" sz="1200" dirty="0"/>
                        <a:t>​01/07/2022</a:t>
                      </a:r>
                      <a:endParaRPr lang="fr-FR" sz="1200" dirty="0">
                        <a:effectLst/>
                      </a:endParaRPr>
                    </a:p>
                  </a:txBody>
                  <a:tcPr marL="61251" marR="61251" marT="30625" marB="30625" anchor="ctr"/>
                </a:tc>
                <a:tc>
                  <a:txBody>
                    <a:bodyPr/>
                    <a:lstStyle/>
                    <a:p>
                      <a:pPr algn="ctr"/>
                      <a:r>
                        <a:rPr lang="fr-FR" sz="1200" dirty="0"/>
                        <a:t>​2759,24 €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919,74 €</a:t>
                      </a:r>
                    </a:p>
                  </a:txBody>
                  <a:tcPr marL="9525" marR="9525" marT="9525" marB="0" anchor="ctr"/>
                </a:tc>
                <a:extLst>
                  <a:ext uri="{0D108BD9-81ED-4DB2-BD59-A6C34878D82A}">
                    <a16:rowId xmlns:a16="http://schemas.microsoft.com/office/drawing/2014/main" val="1128916652"/>
                  </a:ext>
                </a:extLst>
              </a:tr>
              <a:tr h="428754">
                <a:tc>
                  <a:txBody>
                    <a:bodyPr/>
                    <a:lstStyle/>
                    <a:p>
                      <a:pPr algn="ctr"/>
                      <a:r>
                        <a:rPr lang="fr-FR" sz="1200" dirty="0"/>
                        <a:t>​01/01/2022</a:t>
                      </a:r>
                      <a:endParaRPr lang="fr-FR" sz="1200" dirty="0">
                        <a:effectLst/>
                      </a:endParaRPr>
                    </a:p>
                  </a:txBody>
                  <a:tcPr marL="61251" marR="61251" marT="30625" marB="30625" anchor="ctr"/>
                </a:tc>
                <a:tc>
                  <a:txBody>
                    <a:bodyPr/>
                    <a:lstStyle/>
                    <a:p>
                      <a:pPr algn="ctr"/>
                      <a:r>
                        <a:rPr lang="fr-FR" sz="1200" dirty="0"/>
                        <a:t>​2 653,12 €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884,37 €</a:t>
                      </a:r>
                    </a:p>
                  </a:txBody>
                  <a:tcPr marL="9525" marR="9525" marT="9525" marB="0" anchor="ctr"/>
                </a:tc>
                <a:extLst>
                  <a:ext uri="{0D108BD9-81ED-4DB2-BD59-A6C34878D82A}">
                    <a16:rowId xmlns:a16="http://schemas.microsoft.com/office/drawing/2014/main" val="3959745654"/>
                  </a:ext>
                </a:extLst>
              </a:tr>
              <a:tr h="428754">
                <a:tc>
                  <a:txBody>
                    <a:bodyPr/>
                    <a:lstStyle/>
                    <a:p>
                      <a:pPr algn="ctr"/>
                      <a:r>
                        <a:rPr lang="fr-FR" sz="1200" dirty="0">
                          <a:effectLst/>
                        </a:rPr>
                        <a:t>​01/01/2021</a:t>
                      </a:r>
                    </a:p>
                  </a:txBody>
                  <a:tcPr marL="61251" marR="61251" marT="30625" marB="30625" anchor="ctr"/>
                </a:tc>
                <a:tc>
                  <a:txBody>
                    <a:bodyPr/>
                    <a:lstStyle/>
                    <a:p>
                      <a:pPr algn="ctr"/>
                      <a:r>
                        <a:rPr lang="fr-FR" sz="1200" dirty="0"/>
                        <a:t>​2 624,26 €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874,75 € </a:t>
                      </a:r>
                    </a:p>
                  </a:txBody>
                  <a:tcPr marL="9525" marR="9525" marT="9525" marB="0" anchor="ctr"/>
                </a:tc>
                <a:extLst>
                  <a:ext uri="{0D108BD9-81ED-4DB2-BD59-A6C34878D82A}">
                    <a16:rowId xmlns:a16="http://schemas.microsoft.com/office/drawing/2014/main" val="1524597833"/>
                  </a:ext>
                </a:extLst>
              </a:tr>
              <a:tr h="428754">
                <a:tc>
                  <a:txBody>
                    <a:bodyPr/>
                    <a:lstStyle/>
                    <a:p>
                      <a:pPr algn="ctr"/>
                      <a:r>
                        <a:rPr lang="fr-FR" sz="1200" dirty="0">
                          <a:effectLst/>
                        </a:rPr>
                        <a:t>​01/01/2020</a:t>
                      </a:r>
                    </a:p>
                  </a:txBody>
                  <a:tcPr marL="61251" marR="61251" marT="30625" marB="30625" anchor="ctr"/>
                </a:tc>
                <a:tc>
                  <a:txBody>
                    <a:bodyPr/>
                    <a:lstStyle/>
                    <a:p>
                      <a:pPr algn="ctr"/>
                      <a:r>
                        <a:rPr lang="fr-FR" sz="1200" dirty="0"/>
                        <a:t>​2 613,81 €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871,27 € </a:t>
                      </a:r>
                    </a:p>
                  </a:txBody>
                  <a:tcPr marL="9525" marR="9525" marT="9525" marB="0" anchor="ctr"/>
                </a:tc>
                <a:extLst>
                  <a:ext uri="{0D108BD9-81ED-4DB2-BD59-A6C34878D82A}">
                    <a16:rowId xmlns:a16="http://schemas.microsoft.com/office/drawing/2014/main" val="28827306"/>
                  </a:ext>
                </a:extLst>
              </a:tr>
              <a:tr h="428754">
                <a:tc>
                  <a:txBody>
                    <a:bodyPr/>
                    <a:lstStyle/>
                    <a:p>
                      <a:pPr algn="ctr"/>
                      <a:r>
                        <a:rPr lang="fr-FR" sz="1200" dirty="0">
                          <a:effectLst/>
                        </a:rPr>
                        <a:t>​01/01/2019</a:t>
                      </a:r>
                    </a:p>
                  </a:txBody>
                  <a:tcPr marL="61251" marR="61251" marT="30625" marB="30625" anchor="ctr"/>
                </a:tc>
                <a:tc>
                  <a:txBody>
                    <a:bodyPr/>
                    <a:lstStyle/>
                    <a:p>
                      <a:pPr algn="ctr"/>
                      <a:r>
                        <a:rPr lang="fr-FR" sz="1200" dirty="0"/>
                        <a:t>​2 587,94 €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862,65 € </a:t>
                      </a:r>
                    </a:p>
                  </a:txBody>
                  <a:tcPr marL="9525" marR="9525" marT="9525" marB="0" anchor="ctr"/>
                </a:tc>
                <a:extLst>
                  <a:ext uri="{0D108BD9-81ED-4DB2-BD59-A6C34878D82A}">
                    <a16:rowId xmlns:a16="http://schemas.microsoft.com/office/drawing/2014/main" val="2662558975"/>
                  </a:ext>
                </a:extLst>
              </a:tr>
              <a:tr h="428754">
                <a:tc>
                  <a:txBody>
                    <a:bodyPr/>
                    <a:lstStyle/>
                    <a:p>
                      <a:pPr algn="ctr"/>
                      <a:r>
                        <a:rPr lang="fr-FR" sz="1200" dirty="0">
                          <a:effectLst/>
                        </a:rPr>
                        <a:t>​01/10/2017</a:t>
                      </a:r>
                    </a:p>
                  </a:txBody>
                  <a:tcPr marL="61251" marR="61251" marT="30625" marB="30625" anchor="ctr"/>
                </a:tc>
                <a:tc>
                  <a:txBody>
                    <a:bodyPr/>
                    <a:lstStyle/>
                    <a:p>
                      <a:pPr algn="ctr"/>
                      <a:r>
                        <a:rPr lang="fr-FR" sz="1200" dirty="0"/>
                        <a:t>​2 580,20 €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860,07 € </a:t>
                      </a:r>
                    </a:p>
                  </a:txBody>
                  <a:tcPr marL="9525" marR="9525" marT="9525" marB="0" anchor="ctr"/>
                </a:tc>
                <a:extLst>
                  <a:ext uri="{0D108BD9-81ED-4DB2-BD59-A6C34878D82A}">
                    <a16:rowId xmlns:a16="http://schemas.microsoft.com/office/drawing/2014/main" val="4029933057"/>
                  </a:ext>
                </a:extLst>
              </a:tr>
              <a:tr h="428754">
                <a:tc>
                  <a:txBody>
                    <a:bodyPr/>
                    <a:lstStyle/>
                    <a:p>
                      <a:pPr algn="ctr"/>
                      <a:r>
                        <a:rPr lang="fr-FR" sz="1200" dirty="0">
                          <a:effectLst/>
                        </a:rPr>
                        <a:t>01/10/2015</a:t>
                      </a:r>
                    </a:p>
                  </a:txBody>
                  <a:tcPr marL="61251" marR="61251" marT="30625" marB="30625" anchor="ctr"/>
                </a:tc>
                <a:tc>
                  <a:txBody>
                    <a:bodyPr/>
                    <a:lstStyle/>
                    <a:p>
                      <a:pPr algn="ctr"/>
                      <a:r>
                        <a:rPr lang="fr-FR" sz="1200" dirty="0"/>
                        <a:t>2 559,73 €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853,24 € </a:t>
                      </a:r>
                    </a:p>
                  </a:txBody>
                  <a:tcPr marL="9525" marR="9525" marT="9525" marB="0" anchor="ctr"/>
                </a:tc>
                <a:extLst>
                  <a:ext uri="{0D108BD9-81ED-4DB2-BD59-A6C34878D82A}">
                    <a16:rowId xmlns:a16="http://schemas.microsoft.com/office/drawing/2014/main" val="3747799460"/>
                  </a:ext>
                </a:extLst>
              </a:tr>
              <a:tr h="428754">
                <a:tc>
                  <a:txBody>
                    <a:bodyPr/>
                    <a:lstStyle/>
                    <a:p>
                      <a:pPr algn="ctr"/>
                      <a:r>
                        <a:rPr lang="fr-FR" sz="1200">
                          <a:effectLst/>
                        </a:rPr>
                        <a:t>01/04/2013</a:t>
                      </a:r>
                    </a:p>
                  </a:txBody>
                  <a:tcPr marL="61251" marR="61251" marT="30625" marB="30625" anchor="ctr"/>
                </a:tc>
                <a:tc>
                  <a:txBody>
                    <a:bodyPr/>
                    <a:lstStyle/>
                    <a:p>
                      <a:pPr algn="ctr"/>
                      <a:r>
                        <a:rPr lang="fr-FR" sz="1200" dirty="0"/>
                        <a:t>2 557,18 €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852,39 € </a:t>
                      </a:r>
                    </a:p>
                  </a:txBody>
                  <a:tcPr marL="9525" marR="9525" marT="9525" marB="0" anchor="ctr"/>
                </a:tc>
                <a:extLst>
                  <a:ext uri="{0D108BD9-81ED-4DB2-BD59-A6C34878D82A}">
                    <a16:rowId xmlns:a16="http://schemas.microsoft.com/office/drawing/2014/main" val="2349328623"/>
                  </a:ext>
                </a:extLst>
              </a:tr>
              <a:tr h="428754">
                <a:tc>
                  <a:txBody>
                    <a:bodyPr/>
                    <a:lstStyle/>
                    <a:p>
                      <a:pPr algn="ctr"/>
                      <a:r>
                        <a:rPr lang="fr-FR" sz="1200">
                          <a:effectLst/>
                        </a:rPr>
                        <a:t>01/04/2012</a:t>
                      </a:r>
                    </a:p>
                  </a:txBody>
                  <a:tcPr marL="61251" marR="61251" marT="30625" marB="30625" anchor="ctr"/>
                </a:tc>
                <a:tc>
                  <a:txBody>
                    <a:bodyPr/>
                    <a:lstStyle/>
                    <a:p>
                      <a:pPr algn="ctr"/>
                      <a:r>
                        <a:rPr lang="fr-FR" sz="1200" dirty="0"/>
                        <a:t>2 524,37 €</a:t>
                      </a:r>
                    </a:p>
                  </a:txBody>
                  <a:tcPr marL="61251" marR="61251" marT="30625" marB="30625" anchor="ctr"/>
                </a:tc>
                <a:tc>
                  <a:txBody>
                    <a:bodyPr/>
                    <a:lstStyle/>
                    <a:p>
                      <a:pPr algn="ctr" fontAlgn="ctr"/>
                      <a:r>
                        <a:rPr lang="fr-FR" sz="1200" b="0" i="0" u="none" strike="noStrike" dirty="0">
                          <a:solidFill>
                            <a:srgbClr val="000000"/>
                          </a:solidFill>
                          <a:effectLst/>
                          <a:latin typeface="Calibri" panose="020F0502020204030204" pitchFamily="34" charset="0"/>
                        </a:rPr>
                        <a:t>841,46 € </a:t>
                      </a:r>
                    </a:p>
                  </a:txBody>
                  <a:tcPr marL="9525" marR="9525" marT="9525" marB="0" anchor="ctr"/>
                </a:tc>
                <a:extLst>
                  <a:ext uri="{0D108BD9-81ED-4DB2-BD59-A6C34878D82A}">
                    <a16:rowId xmlns:a16="http://schemas.microsoft.com/office/drawing/2014/main" val="3496699493"/>
                  </a:ext>
                </a:extLst>
              </a:tr>
            </a:tbl>
          </a:graphicData>
        </a:graphic>
      </p:graphicFrame>
      <p:sp>
        <p:nvSpPr>
          <p:cNvPr id="5" name="Rectangle 1">
            <a:extLst>
              <a:ext uri="{FF2B5EF4-FFF2-40B4-BE49-F238E27FC236}">
                <a16:creationId xmlns:a16="http://schemas.microsoft.com/office/drawing/2014/main" id="{17A75570-6EEC-4F2F-B92C-60D2C37C7B4C}"/>
              </a:ext>
            </a:extLst>
          </p:cNvPr>
          <p:cNvSpPr>
            <a:spLocks noChangeArrowheads="1"/>
          </p:cNvSpPr>
          <p:nvPr/>
        </p:nvSpPr>
        <p:spPr bwMode="auto">
          <a:xfrm>
            <a:off x="2574095" y="496368"/>
            <a:ext cx="7752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 Plafond de ressources pour la </a:t>
            </a:r>
            <a:r>
              <a:rPr kumimoji="0" lang="fr-FR" altLang="fr-FR" b="1" i="0" u="sng" strike="noStrike" cap="none" normalizeH="0" baseline="0" dirty="0">
                <a:ln>
                  <a:noFill/>
                </a:ln>
                <a:solidFill>
                  <a:schemeClr val="tx1"/>
                </a:solidFill>
                <a:effectLst/>
                <a:latin typeface="Arial" panose="020B0604020202020204" pitchFamily="34" charset="0"/>
              </a:rPr>
              <a:t>majoration</a:t>
            </a:r>
            <a:r>
              <a:rPr kumimoji="0" lang="fr-FR" altLang="fr-FR" sz="1600" b="1" i="0" u="none" strike="noStrike" cap="none" normalizeH="0" baseline="0" dirty="0">
                <a:ln>
                  <a:noFill/>
                </a:ln>
                <a:solidFill>
                  <a:schemeClr val="tx1"/>
                </a:solidFill>
                <a:effectLst/>
                <a:latin typeface="Arial" panose="020B0604020202020204" pitchFamily="34" charset="0"/>
              </a:rPr>
              <a:t> de la retraite de réversion </a:t>
            </a:r>
          </a:p>
        </p:txBody>
      </p:sp>
      <p:sp>
        <p:nvSpPr>
          <p:cNvPr id="6" name="Rectangle : coins arrondis 5">
            <a:hlinkClick r:id="rId2" action="ppaction://hlinksldjump"/>
            <a:extLst>
              <a:ext uri="{FF2B5EF4-FFF2-40B4-BE49-F238E27FC236}">
                <a16:creationId xmlns:a16="http://schemas.microsoft.com/office/drawing/2014/main" id="{0382DBA2-4ECC-4834-A363-730F13729F7C}"/>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3BD2C7D0-523A-44D6-AD5F-37AD74FBF0B1}"/>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256329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31A471-3B62-41BA-89F9-25739DE44D0A}"/>
              </a:ext>
            </a:extLst>
          </p:cNvPr>
          <p:cNvSpPr>
            <a:spLocks noGrp="1"/>
          </p:cNvSpPr>
          <p:nvPr>
            <p:ph type="title"/>
          </p:nvPr>
        </p:nvSpPr>
        <p:spPr>
          <a:xfrm>
            <a:off x="279918" y="365126"/>
            <a:ext cx="11485985" cy="1118442"/>
          </a:xfrm>
        </p:spPr>
        <p:txBody>
          <a:bodyPr>
            <a:normAutofit fontScale="90000"/>
          </a:bodyPr>
          <a:lstStyle/>
          <a:p>
            <a:pPr algn="ctr"/>
            <a:r>
              <a:rPr lang="fr-FR" b="1" dirty="0"/>
              <a:t>Retraite complémentaires des pensions de réversion des Travailleurs Indépendants</a:t>
            </a:r>
          </a:p>
        </p:txBody>
      </p:sp>
      <p:sp>
        <p:nvSpPr>
          <p:cNvPr id="5" name="Rectangle 1">
            <a:extLst>
              <a:ext uri="{FF2B5EF4-FFF2-40B4-BE49-F238E27FC236}">
                <a16:creationId xmlns:a16="http://schemas.microsoft.com/office/drawing/2014/main" id="{E34EDB80-8B15-4E08-83BB-95D5F7081116}"/>
              </a:ext>
            </a:extLst>
          </p:cNvPr>
          <p:cNvSpPr>
            <a:spLocks noChangeArrowheads="1"/>
          </p:cNvSpPr>
          <p:nvPr/>
        </p:nvSpPr>
        <p:spPr bwMode="auto">
          <a:xfrm>
            <a:off x="1314061" y="1935102"/>
            <a:ext cx="74174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Il existe un plafond de ressources à ne pas dépasser pour l’attribution :</a:t>
            </a:r>
            <a:endParaRPr kumimoji="0" lang="fr-FR" altLang="fr-FR"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5E1BE5F9-168A-4DD5-8CBD-0CE316051981}"/>
              </a:ext>
            </a:extLst>
          </p:cNvPr>
          <p:cNvSpPr/>
          <p:nvPr/>
        </p:nvSpPr>
        <p:spPr>
          <a:xfrm>
            <a:off x="1314062" y="4408916"/>
            <a:ext cx="8212494" cy="369332"/>
          </a:xfrm>
          <a:prstGeom prst="rect">
            <a:avLst/>
          </a:prstGeom>
        </p:spPr>
        <p:txBody>
          <a:bodyPr wrap="square">
            <a:spAutoFit/>
          </a:bodyPr>
          <a:lstStyle/>
          <a:p>
            <a:pPr lvl="0" eaLnBrk="0" fontAlgn="base" hangingPunct="0">
              <a:spcBef>
                <a:spcPct val="0"/>
              </a:spcBef>
              <a:spcAft>
                <a:spcPct val="0"/>
              </a:spcAft>
            </a:pPr>
            <a:r>
              <a:rPr lang="fr-FR" altLang="fr-FR" dirty="0">
                <a:latin typeface="Arial" panose="020B0604020202020204" pitchFamily="34" charset="0"/>
                <a:ea typeface="Times New Roman" panose="02020603050405020304" pitchFamily="18" charset="0"/>
              </a:rPr>
              <a:t>Il n’y a </a:t>
            </a:r>
            <a:r>
              <a:rPr lang="fr-FR" altLang="fr-FR" b="1" dirty="0">
                <a:latin typeface="Arial" panose="020B0604020202020204" pitchFamily="34" charset="0"/>
                <a:ea typeface="Times New Roman" panose="02020603050405020304" pitchFamily="18" charset="0"/>
              </a:rPr>
              <a:t>pas suppression </a:t>
            </a:r>
            <a:r>
              <a:rPr lang="fr-FR" altLang="fr-FR" dirty="0">
                <a:latin typeface="Arial" panose="020B0604020202020204" pitchFamily="34" charset="0"/>
                <a:ea typeface="Times New Roman" panose="02020603050405020304" pitchFamily="18" charset="0"/>
              </a:rPr>
              <a:t>de la retraite complémentaire en cas de </a:t>
            </a:r>
            <a:r>
              <a:rPr lang="fr-FR" altLang="fr-FR" b="1" dirty="0">
                <a:latin typeface="Arial" panose="020B0604020202020204" pitchFamily="34" charset="0"/>
                <a:ea typeface="Times New Roman" panose="02020603050405020304" pitchFamily="18" charset="0"/>
              </a:rPr>
              <a:t>remariage</a:t>
            </a:r>
            <a:endParaRPr lang="fr-FR" altLang="fr-FR" sz="1100" b="1" dirty="0">
              <a:latin typeface="Arial" panose="020B0604020202020204" pitchFamily="34" charset="0"/>
            </a:endParaRPr>
          </a:p>
        </p:txBody>
      </p:sp>
      <p:pic>
        <p:nvPicPr>
          <p:cNvPr id="7" name="Image 6">
            <a:extLst>
              <a:ext uri="{FF2B5EF4-FFF2-40B4-BE49-F238E27FC236}">
                <a16:creationId xmlns:a16="http://schemas.microsoft.com/office/drawing/2014/main" id="{F8A0734E-86DE-467E-807A-66C99A3418E1}"/>
              </a:ext>
            </a:extLst>
          </p:cNvPr>
          <p:cNvPicPr>
            <a:picLocks noChangeAspect="1"/>
          </p:cNvPicPr>
          <p:nvPr/>
        </p:nvPicPr>
        <p:blipFill>
          <a:blip r:embed="rId2"/>
          <a:stretch>
            <a:fillRect/>
          </a:stretch>
        </p:blipFill>
        <p:spPr>
          <a:xfrm>
            <a:off x="157315" y="2703444"/>
            <a:ext cx="11702060" cy="1606164"/>
          </a:xfrm>
          <a:prstGeom prst="rect">
            <a:avLst/>
          </a:prstGeom>
        </p:spPr>
      </p:pic>
    </p:spTree>
    <p:extLst>
      <p:ext uri="{BB962C8B-B14F-4D97-AF65-F5344CB8AC3E}">
        <p14:creationId xmlns:p14="http://schemas.microsoft.com/office/powerpoint/2010/main" val="376348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84DB1-1CDF-4F16-BD77-19CD12D47712}"/>
              </a:ext>
            </a:extLst>
          </p:cNvPr>
          <p:cNvSpPr>
            <a:spLocks noGrp="1"/>
          </p:cNvSpPr>
          <p:nvPr>
            <p:ph type="title"/>
          </p:nvPr>
        </p:nvSpPr>
        <p:spPr>
          <a:xfrm>
            <a:off x="591779" y="106596"/>
            <a:ext cx="5747158" cy="440217"/>
          </a:xfrm>
        </p:spPr>
        <p:txBody>
          <a:bodyPr>
            <a:normAutofit fontScale="90000"/>
          </a:bodyPr>
          <a:lstStyle/>
          <a:p>
            <a:r>
              <a:rPr lang="fr-FR" sz="3200" dirty="0"/>
              <a:t>Les retraites complémentaires</a:t>
            </a:r>
          </a:p>
        </p:txBody>
      </p:sp>
      <p:sp>
        <p:nvSpPr>
          <p:cNvPr id="3" name="Espace réservé du contenu 2">
            <a:extLst>
              <a:ext uri="{FF2B5EF4-FFF2-40B4-BE49-F238E27FC236}">
                <a16:creationId xmlns:a16="http://schemas.microsoft.com/office/drawing/2014/main" id="{C6AF3669-93DD-466B-982B-56ECE6F09DE7}"/>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B2C0A86D-C0C2-4913-ADA5-5C4D26F4CE55}"/>
              </a:ext>
            </a:extLst>
          </p:cNvPr>
          <p:cNvPicPr>
            <a:picLocks noChangeAspect="1"/>
          </p:cNvPicPr>
          <p:nvPr/>
        </p:nvPicPr>
        <p:blipFill>
          <a:blip r:embed="rId2"/>
          <a:stretch>
            <a:fillRect/>
          </a:stretch>
        </p:blipFill>
        <p:spPr>
          <a:xfrm>
            <a:off x="591779" y="647936"/>
            <a:ext cx="11008441" cy="6210064"/>
          </a:xfrm>
          <a:prstGeom prst="rect">
            <a:avLst/>
          </a:prstGeom>
        </p:spPr>
      </p:pic>
      <p:sp>
        <p:nvSpPr>
          <p:cNvPr id="5" name="Rectangle : coins arrondis 4">
            <a:hlinkClick r:id="rId3" action="ppaction://hlinksldjump"/>
            <a:extLst>
              <a:ext uri="{FF2B5EF4-FFF2-40B4-BE49-F238E27FC236}">
                <a16:creationId xmlns:a16="http://schemas.microsoft.com/office/drawing/2014/main" id="{6142719B-4198-47DF-8316-2EE3A2AB7A4A}"/>
              </a:ext>
            </a:extLst>
          </p:cNvPr>
          <p:cNvSpPr/>
          <p:nvPr/>
        </p:nvSpPr>
        <p:spPr>
          <a:xfrm>
            <a:off x="11092686" y="6277160"/>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282AE88C-3D3C-477E-99AB-0E289B4FAEE9}"/>
              </a:ext>
            </a:extLst>
          </p:cNvPr>
          <p:cNvSpPr/>
          <p:nvPr/>
        </p:nvSpPr>
        <p:spPr>
          <a:xfrm>
            <a:off x="9462782" y="6524635"/>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360057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69D3A7F-A4E6-4059-9978-4766F4E2C8E9}"/>
              </a:ext>
            </a:extLst>
          </p:cNvPr>
          <p:cNvSpPr txBox="1">
            <a:spLocks/>
          </p:cNvSpPr>
          <p:nvPr/>
        </p:nvSpPr>
        <p:spPr>
          <a:xfrm>
            <a:off x="591779" y="106596"/>
            <a:ext cx="5747158" cy="44021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t>Les retraites complémentaires</a:t>
            </a:r>
            <a:endParaRPr lang="fr-FR" sz="3200" b="1" dirty="0">
              <a:solidFill>
                <a:srgbClr val="92D050"/>
              </a:solidFill>
            </a:endParaRPr>
          </a:p>
        </p:txBody>
      </p:sp>
      <p:sp>
        <p:nvSpPr>
          <p:cNvPr id="7" name="Rectangle : coins arrondis 6">
            <a:hlinkClick r:id="rId2" action="ppaction://hlinksldjump"/>
            <a:extLst>
              <a:ext uri="{FF2B5EF4-FFF2-40B4-BE49-F238E27FC236}">
                <a16:creationId xmlns:a16="http://schemas.microsoft.com/office/drawing/2014/main" id="{9CC81C33-B036-4001-A495-657C78320CA1}"/>
              </a:ext>
            </a:extLst>
          </p:cNvPr>
          <p:cNvSpPr/>
          <p:nvPr/>
        </p:nvSpPr>
        <p:spPr>
          <a:xfrm>
            <a:off x="11353800" y="6492875"/>
            <a:ext cx="838200" cy="365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8" name="Bouton d’action : début 7">
            <a:hlinkClick r:id="" action="ppaction://hlinkshowjump?jump=lastslideviewed" highlightClick="1"/>
            <a:extLst>
              <a:ext uri="{FF2B5EF4-FFF2-40B4-BE49-F238E27FC236}">
                <a16:creationId xmlns:a16="http://schemas.microsoft.com/office/drawing/2014/main" id="{33EC028F-381A-48BF-911B-C52A285D0B32}"/>
              </a:ext>
            </a:extLst>
          </p:cNvPr>
          <p:cNvSpPr/>
          <p:nvPr/>
        </p:nvSpPr>
        <p:spPr>
          <a:xfrm>
            <a:off x="9756396" y="6617274"/>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
        <p:nvSpPr>
          <p:cNvPr id="9" name="Rectangle 8">
            <a:extLst>
              <a:ext uri="{FF2B5EF4-FFF2-40B4-BE49-F238E27FC236}">
                <a16:creationId xmlns:a16="http://schemas.microsoft.com/office/drawing/2014/main" id="{38C8EDFB-1F62-420C-A36E-E1E840807536}"/>
              </a:ext>
            </a:extLst>
          </p:cNvPr>
          <p:cNvSpPr/>
          <p:nvPr/>
        </p:nvSpPr>
        <p:spPr>
          <a:xfrm>
            <a:off x="6606073" y="4581331"/>
            <a:ext cx="1156996" cy="335902"/>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631083B9-CA76-4163-87DE-E07A146532C6}"/>
              </a:ext>
            </a:extLst>
          </p:cNvPr>
          <p:cNvPicPr>
            <a:picLocks noChangeAspect="1"/>
          </p:cNvPicPr>
          <p:nvPr/>
        </p:nvPicPr>
        <p:blipFill rotWithShape="1">
          <a:blip r:embed="rId3"/>
          <a:srcRect t="295" b="586"/>
          <a:stretch/>
        </p:blipFill>
        <p:spPr>
          <a:xfrm>
            <a:off x="591779" y="502498"/>
            <a:ext cx="10942040" cy="6172939"/>
          </a:xfrm>
          <a:prstGeom prst="rect">
            <a:avLst/>
          </a:prstGeom>
        </p:spPr>
      </p:pic>
      <p:sp>
        <p:nvSpPr>
          <p:cNvPr id="2" name="Titre 1">
            <a:extLst>
              <a:ext uri="{FF2B5EF4-FFF2-40B4-BE49-F238E27FC236}">
                <a16:creationId xmlns:a16="http://schemas.microsoft.com/office/drawing/2014/main" id="{0E1EB47A-216B-4621-8632-10DDE9BCA8D1}"/>
              </a:ext>
            </a:extLst>
          </p:cNvPr>
          <p:cNvSpPr>
            <a:spLocks noGrp="1"/>
          </p:cNvSpPr>
          <p:nvPr>
            <p:ph type="title"/>
          </p:nvPr>
        </p:nvSpPr>
        <p:spPr>
          <a:xfrm>
            <a:off x="8970145" y="5766264"/>
            <a:ext cx="1740261" cy="430069"/>
          </a:xfrm>
          <a:solidFill>
            <a:srgbClr val="222A35"/>
          </a:solidFill>
        </p:spPr>
        <p:txBody>
          <a:bodyPr>
            <a:noAutofit/>
          </a:bodyPr>
          <a:lstStyle/>
          <a:p>
            <a:r>
              <a:rPr lang="fr-FR" sz="2000" b="1" dirty="0">
                <a:solidFill>
                  <a:schemeClr val="bg1"/>
                </a:solidFill>
              </a:rPr>
              <a:t>0970 660 660</a:t>
            </a:r>
          </a:p>
        </p:txBody>
      </p:sp>
      <p:sp>
        <p:nvSpPr>
          <p:cNvPr id="10" name="Titre 1">
            <a:extLst>
              <a:ext uri="{FF2B5EF4-FFF2-40B4-BE49-F238E27FC236}">
                <a16:creationId xmlns:a16="http://schemas.microsoft.com/office/drawing/2014/main" id="{C128567B-83F4-46EF-A643-738154648EC0}"/>
              </a:ext>
            </a:extLst>
          </p:cNvPr>
          <p:cNvSpPr txBox="1">
            <a:spLocks/>
          </p:cNvSpPr>
          <p:nvPr/>
        </p:nvSpPr>
        <p:spPr>
          <a:xfrm>
            <a:off x="8970145" y="6092970"/>
            <a:ext cx="2153730" cy="430069"/>
          </a:xfrm>
          <a:prstGeom prst="rect">
            <a:avLst/>
          </a:prstGeom>
          <a:solidFill>
            <a:srgbClr val="222A35"/>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000" b="1" dirty="0">
              <a:solidFill>
                <a:schemeClr val="bg1"/>
              </a:solidFill>
            </a:endParaRPr>
          </a:p>
        </p:txBody>
      </p:sp>
      <p:sp>
        <p:nvSpPr>
          <p:cNvPr id="11" name="Titre 1">
            <a:extLst>
              <a:ext uri="{FF2B5EF4-FFF2-40B4-BE49-F238E27FC236}">
                <a16:creationId xmlns:a16="http://schemas.microsoft.com/office/drawing/2014/main" id="{7CAC936D-D004-49DF-9B5A-EE5EE6C4735D}"/>
              </a:ext>
            </a:extLst>
          </p:cNvPr>
          <p:cNvSpPr txBox="1">
            <a:spLocks/>
          </p:cNvSpPr>
          <p:nvPr/>
        </p:nvSpPr>
        <p:spPr>
          <a:xfrm>
            <a:off x="6742836" y="4688577"/>
            <a:ext cx="1020233" cy="319937"/>
          </a:xfrm>
          <a:prstGeom prst="rect">
            <a:avLst/>
          </a:prstGeom>
          <a:solidFill>
            <a:srgbClr val="222A35"/>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000" b="1" dirty="0">
              <a:solidFill>
                <a:schemeClr val="bg1"/>
              </a:solidFill>
            </a:endParaRPr>
          </a:p>
        </p:txBody>
      </p:sp>
    </p:spTree>
    <p:extLst>
      <p:ext uri="{BB962C8B-B14F-4D97-AF65-F5344CB8AC3E}">
        <p14:creationId xmlns:p14="http://schemas.microsoft.com/office/powerpoint/2010/main" val="144410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E7923-8A49-43FE-956B-5DEBF76D34EB}"/>
              </a:ext>
            </a:extLst>
          </p:cNvPr>
          <p:cNvSpPr>
            <a:spLocks noGrp="1"/>
          </p:cNvSpPr>
          <p:nvPr>
            <p:ph type="ctrTitle"/>
          </p:nvPr>
        </p:nvSpPr>
        <p:spPr>
          <a:xfrm>
            <a:off x="3308385" y="192856"/>
            <a:ext cx="5575230" cy="533335"/>
          </a:xfrm>
        </p:spPr>
        <p:txBody>
          <a:bodyPr>
            <a:normAutofit fontScale="90000"/>
          </a:bodyPr>
          <a:lstStyle/>
          <a:p>
            <a:r>
              <a:rPr lang="fr-FR" sz="4400" dirty="0"/>
              <a:t>Menu interactif</a:t>
            </a:r>
          </a:p>
        </p:txBody>
      </p:sp>
      <p:sp>
        <p:nvSpPr>
          <p:cNvPr id="4" name="ZoneTexte 3">
            <a:hlinkClick r:id="rId2" action="ppaction://hlinksldjump"/>
            <a:extLst>
              <a:ext uri="{FF2B5EF4-FFF2-40B4-BE49-F238E27FC236}">
                <a16:creationId xmlns:a16="http://schemas.microsoft.com/office/drawing/2014/main" id="{4CE8DCDC-AAD7-47AB-80D9-CCC164FEDA12}"/>
              </a:ext>
            </a:extLst>
          </p:cNvPr>
          <p:cNvSpPr txBox="1"/>
          <p:nvPr/>
        </p:nvSpPr>
        <p:spPr>
          <a:xfrm>
            <a:off x="520702" y="839848"/>
            <a:ext cx="2664000" cy="97200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fr-FR" sz="1600" dirty="0">
                <a:latin typeface="+mj-lt"/>
              </a:rPr>
              <a:t>Le dispositif et la condition d’âge.</a:t>
            </a:r>
          </a:p>
        </p:txBody>
      </p:sp>
      <p:sp>
        <p:nvSpPr>
          <p:cNvPr id="5" name="ZoneTexte 4">
            <a:hlinkClick r:id="rId3" action="ppaction://hlinksldjump"/>
            <a:extLst>
              <a:ext uri="{FF2B5EF4-FFF2-40B4-BE49-F238E27FC236}">
                <a16:creationId xmlns:a16="http://schemas.microsoft.com/office/drawing/2014/main" id="{8939A01E-536C-40E6-9371-04424E7A924A}"/>
              </a:ext>
            </a:extLst>
          </p:cNvPr>
          <p:cNvSpPr txBox="1"/>
          <p:nvPr/>
        </p:nvSpPr>
        <p:spPr>
          <a:xfrm>
            <a:off x="538400" y="4341944"/>
            <a:ext cx="2664000" cy="900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fr-FR" sz="1600" dirty="0">
                <a:latin typeface="+mj-lt"/>
              </a:rPr>
              <a:t> Point de départ de la retraite de réversion</a:t>
            </a:r>
          </a:p>
        </p:txBody>
      </p:sp>
      <p:sp>
        <p:nvSpPr>
          <p:cNvPr id="6" name="ZoneTexte 5">
            <a:hlinkClick r:id="rId4" action="ppaction://hlinksldjump"/>
            <a:extLst>
              <a:ext uri="{FF2B5EF4-FFF2-40B4-BE49-F238E27FC236}">
                <a16:creationId xmlns:a16="http://schemas.microsoft.com/office/drawing/2014/main" id="{284F6F47-FEE8-4D7D-A706-D763D827C6B5}"/>
              </a:ext>
            </a:extLst>
          </p:cNvPr>
          <p:cNvSpPr txBox="1"/>
          <p:nvPr/>
        </p:nvSpPr>
        <p:spPr>
          <a:xfrm>
            <a:off x="538400" y="5513979"/>
            <a:ext cx="2664000" cy="864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fr-FR" sz="1600" dirty="0">
                <a:latin typeface="+mj-lt"/>
              </a:rPr>
              <a:t>Comment est calculée cette pension ?</a:t>
            </a:r>
          </a:p>
        </p:txBody>
      </p:sp>
      <p:sp>
        <p:nvSpPr>
          <p:cNvPr id="12" name="ZoneTexte 11">
            <a:hlinkClick r:id="rId5" action="ppaction://hlinksldjump"/>
            <a:extLst>
              <a:ext uri="{FF2B5EF4-FFF2-40B4-BE49-F238E27FC236}">
                <a16:creationId xmlns:a16="http://schemas.microsoft.com/office/drawing/2014/main" id="{E6FD9740-BFCE-4258-861B-D409C2DA6CFB}"/>
              </a:ext>
            </a:extLst>
          </p:cNvPr>
          <p:cNvSpPr txBox="1"/>
          <p:nvPr/>
        </p:nvSpPr>
        <p:spPr>
          <a:xfrm>
            <a:off x="6226318" y="5513979"/>
            <a:ext cx="2664000" cy="864000"/>
          </a:xfrm>
          <a:prstGeom prst="rect">
            <a:avLst/>
          </a:prstGeo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r-FR" sz="1600" dirty="0">
                <a:latin typeface="+mj-lt"/>
              </a:rPr>
              <a:t>Peut-on réviser une pension de réversion ?</a:t>
            </a:r>
          </a:p>
        </p:txBody>
      </p:sp>
      <p:sp>
        <p:nvSpPr>
          <p:cNvPr id="13" name="ZoneTexte 12">
            <a:hlinkClick r:id="rId6" action="ppaction://hlinksldjump"/>
            <a:extLst>
              <a:ext uri="{FF2B5EF4-FFF2-40B4-BE49-F238E27FC236}">
                <a16:creationId xmlns:a16="http://schemas.microsoft.com/office/drawing/2014/main" id="{CE9607B4-0B62-48F7-9A67-02ECB5440E28}"/>
              </a:ext>
            </a:extLst>
          </p:cNvPr>
          <p:cNvSpPr txBox="1"/>
          <p:nvPr/>
        </p:nvSpPr>
        <p:spPr>
          <a:xfrm>
            <a:off x="3366296" y="1916926"/>
            <a:ext cx="2664000" cy="108000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fr-FR" sz="1600" dirty="0">
                <a:latin typeface="+mj-lt"/>
              </a:rPr>
              <a:t>Pluralité de mariages</a:t>
            </a:r>
          </a:p>
          <a:p>
            <a:pPr algn="ctr"/>
            <a:endParaRPr lang="fr-FR" sz="1600" dirty="0">
              <a:latin typeface="+mj-lt"/>
            </a:endParaRPr>
          </a:p>
        </p:txBody>
      </p:sp>
      <p:sp>
        <p:nvSpPr>
          <p:cNvPr id="14" name="Rectangle 1">
            <a:hlinkClick r:id="rId7" action="ppaction://hlinksldjump"/>
            <a:extLst>
              <a:ext uri="{FF2B5EF4-FFF2-40B4-BE49-F238E27FC236}">
                <a16:creationId xmlns:a16="http://schemas.microsoft.com/office/drawing/2014/main" id="{F81EAAD5-EB6C-4668-90B6-A89EB0C5AA52}"/>
              </a:ext>
            </a:extLst>
          </p:cNvPr>
          <p:cNvSpPr>
            <a:spLocks noChangeArrowheads="1"/>
          </p:cNvSpPr>
          <p:nvPr/>
        </p:nvSpPr>
        <p:spPr bwMode="auto">
          <a:xfrm>
            <a:off x="6211890" y="1916926"/>
            <a:ext cx="2664000" cy="1080000"/>
          </a:xfrm>
          <a:prstGeom prst="rect">
            <a:avLst/>
          </a:prstGeom>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mj-lt"/>
              </a:rPr>
              <a:t> Fraction de retraite de réversion pour le régime spécial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600" i="0" u="none" strike="noStrike" cap="none" normalizeH="0" baseline="0" dirty="0">
              <a:ln>
                <a:noFill/>
              </a:ln>
              <a:solidFill>
                <a:schemeClr val="tx1"/>
              </a:solidFill>
              <a:effectLst/>
              <a:latin typeface="+mj-lt"/>
            </a:endParaRPr>
          </a:p>
        </p:txBody>
      </p:sp>
      <p:sp>
        <p:nvSpPr>
          <p:cNvPr id="17" name="Rectangle 1">
            <a:hlinkClick r:id="rId8" action="ppaction://hlinksldjump"/>
            <a:extLst>
              <a:ext uri="{FF2B5EF4-FFF2-40B4-BE49-F238E27FC236}">
                <a16:creationId xmlns:a16="http://schemas.microsoft.com/office/drawing/2014/main" id="{1BED96C3-CA29-4A64-9D54-A03AB34913C1}"/>
              </a:ext>
            </a:extLst>
          </p:cNvPr>
          <p:cNvSpPr>
            <a:spLocks noChangeArrowheads="1"/>
          </p:cNvSpPr>
          <p:nvPr/>
        </p:nvSpPr>
        <p:spPr bwMode="auto">
          <a:xfrm>
            <a:off x="9057484" y="1916926"/>
            <a:ext cx="2664000" cy="1080000"/>
          </a:xfrm>
          <a:prstGeom prst="rect">
            <a:avLst/>
          </a:prstGeom>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mj-lt"/>
              </a:rPr>
              <a:t>Majoration de la retraite de réversion</a:t>
            </a:r>
          </a:p>
        </p:txBody>
      </p:sp>
      <p:sp>
        <p:nvSpPr>
          <p:cNvPr id="18" name="Rectangle 1">
            <a:hlinkClick r:id="rId6" action="ppaction://hlinksldjump"/>
            <a:extLst>
              <a:ext uri="{FF2B5EF4-FFF2-40B4-BE49-F238E27FC236}">
                <a16:creationId xmlns:a16="http://schemas.microsoft.com/office/drawing/2014/main" id="{78338915-A5D6-46F7-90BC-C2DCA307BD20}"/>
              </a:ext>
            </a:extLst>
          </p:cNvPr>
          <p:cNvSpPr>
            <a:spLocks noChangeArrowheads="1"/>
          </p:cNvSpPr>
          <p:nvPr/>
        </p:nvSpPr>
        <p:spPr bwMode="auto">
          <a:xfrm>
            <a:off x="3366296" y="839848"/>
            <a:ext cx="2664000" cy="972000"/>
          </a:xfrm>
          <a:prstGeom prst="rect">
            <a:avLst/>
          </a:prstGeom>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mj-lt"/>
              </a:rPr>
              <a:t> Montant de la retraite de réversion</a:t>
            </a:r>
          </a:p>
        </p:txBody>
      </p:sp>
      <p:sp>
        <p:nvSpPr>
          <p:cNvPr id="19" name="Rectangle 1">
            <a:hlinkClick r:id="rId9" action="ppaction://hlinksldjump"/>
            <a:extLst>
              <a:ext uri="{FF2B5EF4-FFF2-40B4-BE49-F238E27FC236}">
                <a16:creationId xmlns:a16="http://schemas.microsoft.com/office/drawing/2014/main" id="{88178706-9900-4776-9FEC-8221FB9F0A66}"/>
              </a:ext>
            </a:extLst>
          </p:cNvPr>
          <p:cNvSpPr>
            <a:spLocks noChangeArrowheads="1"/>
          </p:cNvSpPr>
          <p:nvPr/>
        </p:nvSpPr>
        <p:spPr bwMode="auto">
          <a:xfrm>
            <a:off x="3366296" y="4341944"/>
            <a:ext cx="2664000" cy="900000"/>
          </a:xfrm>
          <a:prstGeom prst="rect">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mj-lt"/>
              </a:rPr>
              <a:t>Conditions de ressources de la retraite de réversion</a:t>
            </a:r>
          </a:p>
        </p:txBody>
      </p:sp>
      <p:sp>
        <p:nvSpPr>
          <p:cNvPr id="20" name="ZoneTexte 19">
            <a:hlinkClick r:id="rId10" action="ppaction://hlinksldjump"/>
            <a:extLst>
              <a:ext uri="{FF2B5EF4-FFF2-40B4-BE49-F238E27FC236}">
                <a16:creationId xmlns:a16="http://schemas.microsoft.com/office/drawing/2014/main" id="{ED96DD60-527B-472D-9A9D-E456C356E493}"/>
              </a:ext>
            </a:extLst>
          </p:cNvPr>
          <p:cNvSpPr txBox="1"/>
          <p:nvPr/>
        </p:nvSpPr>
        <p:spPr>
          <a:xfrm>
            <a:off x="6211890" y="839848"/>
            <a:ext cx="2664000" cy="97200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fr-FR" sz="1600" dirty="0">
                <a:latin typeface="+mj-lt"/>
              </a:rPr>
              <a:t>Compétence et Régime interlocuteur unique (RIU)</a:t>
            </a:r>
          </a:p>
        </p:txBody>
      </p:sp>
      <p:sp>
        <p:nvSpPr>
          <p:cNvPr id="21" name="Rectangle 1">
            <a:hlinkClick r:id="rId7" action="ppaction://hlinksldjump"/>
            <a:extLst>
              <a:ext uri="{FF2B5EF4-FFF2-40B4-BE49-F238E27FC236}">
                <a16:creationId xmlns:a16="http://schemas.microsoft.com/office/drawing/2014/main" id="{08175687-F04E-4EF0-9711-0305547EB371}"/>
              </a:ext>
            </a:extLst>
          </p:cNvPr>
          <p:cNvSpPr>
            <a:spLocks noChangeArrowheads="1"/>
          </p:cNvSpPr>
          <p:nvPr/>
        </p:nvSpPr>
        <p:spPr bwMode="auto">
          <a:xfrm>
            <a:off x="6226318" y="3106631"/>
            <a:ext cx="2664000" cy="1008000"/>
          </a:xfrm>
          <a:prstGeom prst="rect">
            <a:avLst/>
          </a:prstGeom>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normalizeH="0" baseline="0" dirty="0">
                <a:latin typeface="+mj-lt"/>
              </a:rPr>
              <a:t>Les régimes</a:t>
            </a:r>
            <a:r>
              <a:rPr kumimoji="0" lang="fr-FR" altLang="fr-FR" sz="1600" i="0" u="none" strike="noStrike" cap="none" normalizeH="0" baseline="0" dirty="0">
                <a:ln>
                  <a:noFill/>
                </a:ln>
                <a:solidFill>
                  <a:schemeClr val="tx1"/>
                </a:solidFill>
                <a:effectLst/>
                <a:latin typeface="+mj-lt"/>
              </a:rPr>
              <a:t> spéciaux</a:t>
            </a:r>
          </a:p>
        </p:txBody>
      </p:sp>
      <p:sp>
        <p:nvSpPr>
          <p:cNvPr id="22" name="Titre 1">
            <a:hlinkClick r:id="rId11" action="ppaction://hlinksldjump"/>
            <a:extLst>
              <a:ext uri="{FF2B5EF4-FFF2-40B4-BE49-F238E27FC236}">
                <a16:creationId xmlns:a16="http://schemas.microsoft.com/office/drawing/2014/main" id="{A3A3E056-6A0D-4C10-81C3-F4110C76C627}"/>
              </a:ext>
            </a:extLst>
          </p:cNvPr>
          <p:cNvSpPr txBox="1">
            <a:spLocks/>
          </p:cNvSpPr>
          <p:nvPr/>
        </p:nvSpPr>
        <p:spPr>
          <a:xfrm>
            <a:off x="6226318" y="4341944"/>
            <a:ext cx="2664000" cy="900000"/>
          </a:xfrm>
          <a:prstGeom prst="rect">
            <a:avLst/>
          </a:prstGeom>
          <a:solidFill>
            <a:schemeClr val="bg1">
              <a:lumMod val="75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t>Les régimes intégrés au régime général</a:t>
            </a:r>
          </a:p>
        </p:txBody>
      </p:sp>
      <p:sp>
        <p:nvSpPr>
          <p:cNvPr id="23" name="Rectangle 1">
            <a:hlinkClick r:id="rId12" action="ppaction://hlinksldjump"/>
            <a:extLst>
              <a:ext uri="{FF2B5EF4-FFF2-40B4-BE49-F238E27FC236}">
                <a16:creationId xmlns:a16="http://schemas.microsoft.com/office/drawing/2014/main" id="{8C1E98FB-8B8F-473E-B646-4C55D7133612}"/>
              </a:ext>
            </a:extLst>
          </p:cNvPr>
          <p:cNvSpPr>
            <a:spLocks noChangeArrowheads="1"/>
          </p:cNvSpPr>
          <p:nvPr/>
        </p:nvSpPr>
        <p:spPr bwMode="auto">
          <a:xfrm>
            <a:off x="9057484" y="3106631"/>
            <a:ext cx="2664000" cy="1008000"/>
          </a:xfrm>
          <a:prstGeom prst="rect">
            <a:avLst/>
          </a:prstGeom>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i="0" u="none" strike="noStrike" cap="none" normalizeH="0" baseline="0" dirty="0">
                <a:ln>
                  <a:noFill/>
                </a:ln>
                <a:solidFill>
                  <a:schemeClr val="tx1"/>
                </a:solidFill>
                <a:effectLst/>
                <a:latin typeface="+mj-lt"/>
              </a:rPr>
              <a:t> Plafond de ressources pour la majoration de la retraite de réversion </a:t>
            </a:r>
          </a:p>
        </p:txBody>
      </p:sp>
      <p:sp>
        <p:nvSpPr>
          <p:cNvPr id="24" name="Rectangle 23">
            <a:hlinkClick r:id="rId13" action="ppaction://hlinksldjump"/>
            <a:extLst>
              <a:ext uri="{FF2B5EF4-FFF2-40B4-BE49-F238E27FC236}">
                <a16:creationId xmlns:a16="http://schemas.microsoft.com/office/drawing/2014/main" id="{62D7632D-D204-41BB-B030-E70EB4A2793C}"/>
              </a:ext>
            </a:extLst>
          </p:cNvPr>
          <p:cNvSpPr/>
          <p:nvPr/>
        </p:nvSpPr>
        <p:spPr>
          <a:xfrm>
            <a:off x="3366296" y="3106631"/>
            <a:ext cx="2664000" cy="1008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1600" dirty="0">
                <a:latin typeface="+mj-lt"/>
              </a:rPr>
              <a:t> Conventions de sécurité sociale prévoyant des dispositions en cas de polygamie </a:t>
            </a:r>
          </a:p>
        </p:txBody>
      </p:sp>
      <p:sp>
        <p:nvSpPr>
          <p:cNvPr id="25" name="ZoneTexte 24">
            <a:hlinkClick r:id="rId14" action="ppaction://hlinksldjump"/>
            <a:extLst>
              <a:ext uri="{FF2B5EF4-FFF2-40B4-BE49-F238E27FC236}">
                <a16:creationId xmlns:a16="http://schemas.microsoft.com/office/drawing/2014/main" id="{2C61E28A-BD31-432C-B326-ECD7502E2EA6}"/>
              </a:ext>
            </a:extLst>
          </p:cNvPr>
          <p:cNvSpPr txBox="1"/>
          <p:nvPr/>
        </p:nvSpPr>
        <p:spPr>
          <a:xfrm>
            <a:off x="9057484" y="839848"/>
            <a:ext cx="2664000" cy="972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fr-FR" sz="1600" dirty="0">
                <a:effectLst/>
                <a:latin typeface="+mj-lt"/>
              </a:rPr>
              <a:t>Cristallisation de la retraite de réversion</a:t>
            </a:r>
          </a:p>
          <a:p>
            <a:pPr algn="ctr"/>
            <a:endParaRPr lang="fr-FR" sz="1600" dirty="0">
              <a:latin typeface="+mj-lt"/>
            </a:endParaRPr>
          </a:p>
        </p:txBody>
      </p:sp>
      <p:sp>
        <p:nvSpPr>
          <p:cNvPr id="26" name="Titre 1">
            <a:hlinkClick r:id="rId15" action="ppaction://hlinksldjump"/>
            <a:extLst>
              <a:ext uri="{FF2B5EF4-FFF2-40B4-BE49-F238E27FC236}">
                <a16:creationId xmlns:a16="http://schemas.microsoft.com/office/drawing/2014/main" id="{BEC8F3D1-4412-4519-8975-DAECA7DDD0CA}"/>
              </a:ext>
            </a:extLst>
          </p:cNvPr>
          <p:cNvSpPr txBox="1">
            <a:spLocks/>
          </p:cNvSpPr>
          <p:nvPr/>
        </p:nvSpPr>
        <p:spPr>
          <a:xfrm>
            <a:off x="547817" y="1916926"/>
            <a:ext cx="2664000" cy="108000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t>Comment demander sa retraite</a:t>
            </a:r>
          </a:p>
          <a:p>
            <a:r>
              <a:rPr lang="fr-FR" sz="1600" dirty="0"/>
              <a:t>de réversion ?</a:t>
            </a:r>
          </a:p>
        </p:txBody>
      </p:sp>
      <p:sp>
        <p:nvSpPr>
          <p:cNvPr id="27" name="Bouton d’action : début 26">
            <a:hlinkClick r:id="" action="ppaction://hlinkshowjump?jump=lastslideviewed" highlightClick="1"/>
            <a:extLst>
              <a:ext uri="{FF2B5EF4-FFF2-40B4-BE49-F238E27FC236}">
                <a16:creationId xmlns:a16="http://schemas.microsoft.com/office/drawing/2014/main" id="{39418228-2EA1-4FEB-9FCC-573A68A6885A}"/>
              </a:ext>
            </a:extLst>
          </p:cNvPr>
          <p:cNvSpPr/>
          <p:nvPr/>
        </p:nvSpPr>
        <p:spPr>
          <a:xfrm>
            <a:off x="10544961" y="6517252"/>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
        <p:nvSpPr>
          <p:cNvPr id="3" name="ZoneTexte 2">
            <a:hlinkClick r:id="rId16" action="ppaction://hlinksldjump"/>
            <a:extLst>
              <a:ext uri="{FF2B5EF4-FFF2-40B4-BE49-F238E27FC236}">
                <a16:creationId xmlns:a16="http://schemas.microsoft.com/office/drawing/2014/main" id="{E35E9C95-EBEF-4042-804A-5C021815C3D3}"/>
              </a:ext>
            </a:extLst>
          </p:cNvPr>
          <p:cNvSpPr txBox="1"/>
          <p:nvPr/>
        </p:nvSpPr>
        <p:spPr>
          <a:xfrm>
            <a:off x="9054214" y="4341944"/>
            <a:ext cx="2664000" cy="900000"/>
          </a:xfrm>
          <a:prstGeom prst="rect">
            <a:avLst/>
          </a:prstGeom>
          <a:solidFill>
            <a:schemeClr val="bg2">
              <a:lumMod val="75000"/>
            </a:schemeClr>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fr-FR" dirty="0">
                <a:latin typeface="+mj-lt"/>
              </a:rPr>
              <a:t>Les retraites complémentaires</a:t>
            </a:r>
          </a:p>
        </p:txBody>
      </p:sp>
      <p:sp>
        <p:nvSpPr>
          <p:cNvPr id="28" name="Titre 1">
            <a:hlinkClick r:id="rId17" action="ppaction://hlinksldjump"/>
            <a:extLst>
              <a:ext uri="{FF2B5EF4-FFF2-40B4-BE49-F238E27FC236}">
                <a16:creationId xmlns:a16="http://schemas.microsoft.com/office/drawing/2014/main" id="{F2142DBC-CAB9-4181-8E62-1F3793F72980}"/>
              </a:ext>
            </a:extLst>
          </p:cNvPr>
          <p:cNvSpPr txBox="1">
            <a:spLocks/>
          </p:cNvSpPr>
          <p:nvPr/>
        </p:nvSpPr>
        <p:spPr>
          <a:xfrm>
            <a:off x="9062699" y="5513977"/>
            <a:ext cx="2664000" cy="864001"/>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t>Comment nous contacter ?</a:t>
            </a:r>
          </a:p>
        </p:txBody>
      </p:sp>
      <p:sp>
        <p:nvSpPr>
          <p:cNvPr id="29" name="Rectangle 28">
            <a:extLst>
              <a:ext uri="{FF2B5EF4-FFF2-40B4-BE49-F238E27FC236}">
                <a16:creationId xmlns:a16="http://schemas.microsoft.com/office/drawing/2014/main" id="{EF2DFDEA-2C90-48BC-8546-C32C02B169F9}"/>
              </a:ext>
            </a:extLst>
          </p:cNvPr>
          <p:cNvSpPr/>
          <p:nvPr/>
        </p:nvSpPr>
        <p:spPr>
          <a:xfrm>
            <a:off x="3366296" y="5513979"/>
            <a:ext cx="2664000" cy="864000"/>
          </a:xfrm>
          <a:prstGeom prst="rect">
            <a:avLst/>
          </a:prstGeom>
          <a:solidFill>
            <a:schemeClr val="accent2">
              <a:lumMod val="40000"/>
              <a:lumOff val="60000"/>
            </a:schemeClr>
          </a:solidFill>
        </p:spPr>
        <p:txBody>
          <a:bodyPr wrap="square" anchor="ctr">
            <a:spAutoFit/>
          </a:bodyPr>
          <a:lstStyle/>
          <a:p>
            <a:pPr algn="ctr"/>
            <a:r>
              <a:rPr lang="fr-FR" sz="1600" dirty="0">
                <a:latin typeface="+mj-lt"/>
              </a:rPr>
              <a:t>Liste des ressources exclues :</a:t>
            </a:r>
          </a:p>
          <a:p>
            <a:pPr algn="ctr"/>
            <a:r>
              <a:rPr lang="fr-FR" sz="1600" dirty="0">
                <a:latin typeface="+mj-lt"/>
                <a:hlinkClick r:id="rId18" action="ppaction://hlinksldjump"/>
              </a:rPr>
              <a:t>A-AL</a:t>
            </a:r>
            <a:r>
              <a:rPr lang="fr-FR" sz="1600" dirty="0">
                <a:latin typeface="+mj-lt"/>
              </a:rPr>
              <a:t>  </a:t>
            </a:r>
            <a:r>
              <a:rPr lang="fr-FR" sz="1600" dirty="0">
                <a:solidFill>
                  <a:schemeClr val="accent1">
                    <a:lumMod val="60000"/>
                    <a:lumOff val="40000"/>
                  </a:schemeClr>
                </a:solidFill>
                <a:latin typeface="+mj-lt"/>
                <a:hlinkClick r:id="rId19" action="ppaction://hlinksldjump"/>
              </a:rPr>
              <a:t>AS-B</a:t>
            </a:r>
            <a:r>
              <a:rPr lang="fr-FR" sz="1600" dirty="0">
                <a:latin typeface="+mj-lt"/>
              </a:rPr>
              <a:t>  </a:t>
            </a:r>
            <a:r>
              <a:rPr lang="fr-FR" sz="1600" dirty="0">
                <a:latin typeface="+mj-lt"/>
                <a:hlinkClick r:id="rId20" action="ppaction://hlinksldjump"/>
              </a:rPr>
              <a:t>C-E</a:t>
            </a:r>
            <a:r>
              <a:rPr lang="fr-FR" sz="1600" dirty="0">
                <a:latin typeface="+mj-lt"/>
              </a:rPr>
              <a:t>  </a:t>
            </a:r>
            <a:r>
              <a:rPr lang="fr-FR" sz="1600" dirty="0">
                <a:latin typeface="+mj-lt"/>
                <a:hlinkClick r:id="rId21" action="ppaction://hlinksldjump"/>
              </a:rPr>
              <a:t>F-I</a:t>
            </a:r>
            <a:endParaRPr lang="fr-FR" sz="1600" dirty="0">
              <a:latin typeface="+mj-lt"/>
            </a:endParaRPr>
          </a:p>
          <a:p>
            <a:pPr algn="ctr"/>
            <a:r>
              <a:rPr lang="fr-FR" sz="1600" dirty="0">
                <a:latin typeface="+mj-lt"/>
                <a:hlinkClick r:id="rId22" action="ppaction://hlinksldjump"/>
              </a:rPr>
              <a:t>J-M</a:t>
            </a:r>
            <a:r>
              <a:rPr lang="fr-FR" sz="1600" dirty="0">
                <a:latin typeface="+mj-lt"/>
              </a:rPr>
              <a:t>  </a:t>
            </a:r>
            <a:r>
              <a:rPr lang="fr-FR" sz="1600" dirty="0">
                <a:latin typeface="+mj-lt"/>
                <a:hlinkClick r:id="rId23" action="ppaction://hlinksldjump"/>
              </a:rPr>
              <a:t>N-P</a:t>
            </a:r>
            <a:r>
              <a:rPr lang="fr-FR" sz="1600" dirty="0">
                <a:latin typeface="+mj-lt"/>
              </a:rPr>
              <a:t>  </a:t>
            </a:r>
            <a:r>
              <a:rPr lang="fr-FR" sz="1600" dirty="0">
                <a:latin typeface="+mj-lt"/>
                <a:hlinkClick r:id="rId24" action="ppaction://hlinksldjump"/>
              </a:rPr>
              <a:t>Q-R</a:t>
            </a:r>
            <a:r>
              <a:rPr lang="fr-FR" sz="1600" dirty="0">
                <a:latin typeface="+mj-lt"/>
              </a:rPr>
              <a:t>  </a:t>
            </a:r>
            <a:r>
              <a:rPr lang="fr-FR" sz="1600" dirty="0">
                <a:latin typeface="+mj-lt"/>
                <a:hlinkClick r:id="rId25" action="ppaction://hlinksldjump"/>
              </a:rPr>
              <a:t>S-Z</a:t>
            </a:r>
            <a:endParaRPr lang="fr-FR" sz="1600" dirty="0">
              <a:latin typeface="+mj-lt"/>
            </a:endParaRPr>
          </a:p>
        </p:txBody>
      </p:sp>
      <p:sp>
        <p:nvSpPr>
          <p:cNvPr id="30" name="Titre 1">
            <a:hlinkClick r:id="rId26" action="ppaction://hlinksldjump"/>
            <a:extLst>
              <a:ext uri="{FF2B5EF4-FFF2-40B4-BE49-F238E27FC236}">
                <a16:creationId xmlns:a16="http://schemas.microsoft.com/office/drawing/2014/main" id="{FD9353B7-F074-4110-A696-E33D0DCBD5C8}"/>
              </a:ext>
            </a:extLst>
          </p:cNvPr>
          <p:cNvSpPr txBox="1">
            <a:spLocks/>
          </p:cNvSpPr>
          <p:nvPr/>
        </p:nvSpPr>
        <p:spPr>
          <a:xfrm>
            <a:off x="547817" y="3106631"/>
            <a:ext cx="2664000" cy="100800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dirty="0"/>
              <a:t>Pièces justificatives obligatoires</a:t>
            </a:r>
          </a:p>
        </p:txBody>
      </p:sp>
    </p:spTree>
    <p:extLst>
      <p:ext uri="{BB962C8B-B14F-4D97-AF65-F5344CB8AC3E}">
        <p14:creationId xmlns:p14="http://schemas.microsoft.com/office/powerpoint/2010/main" val="820955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5E4F120-F21D-4547-8EDF-2828568993D6}"/>
              </a:ext>
            </a:extLst>
          </p:cNvPr>
          <p:cNvSpPr>
            <a:spLocks noChangeArrowheads="1"/>
          </p:cNvSpPr>
          <p:nvPr/>
        </p:nvSpPr>
        <p:spPr bwMode="auto">
          <a:xfrm>
            <a:off x="4003384" y="444954"/>
            <a:ext cx="39276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 Montant de la retraite de réversion</a:t>
            </a:r>
          </a:p>
        </p:txBody>
      </p:sp>
      <p:sp>
        <p:nvSpPr>
          <p:cNvPr id="5" name="Rectangle 4">
            <a:extLst>
              <a:ext uri="{FF2B5EF4-FFF2-40B4-BE49-F238E27FC236}">
                <a16:creationId xmlns:a16="http://schemas.microsoft.com/office/drawing/2014/main" id="{1E10BC7E-3F42-4E69-8263-FBB5575D1F57}"/>
              </a:ext>
            </a:extLst>
          </p:cNvPr>
          <p:cNvSpPr/>
          <p:nvPr/>
        </p:nvSpPr>
        <p:spPr>
          <a:xfrm>
            <a:off x="2152920" y="1310179"/>
            <a:ext cx="1999202" cy="369332"/>
          </a:xfrm>
          <a:prstGeom prst="rect">
            <a:avLst/>
          </a:prstGeom>
        </p:spPr>
        <p:txBody>
          <a:bodyPr wrap="none">
            <a:spAutoFit/>
          </a:bodyPr>
          <a:lstStyle/>
          <a:p>
            <a:r>
              <a:rPr lang="fr-FR" b="1" dirty="0"/>
              <a:t>Montant minimum</a:t>
            </a:r>
          </a:p>
        </p:txBody>
      </p:sp>
      <p:graphicFrame>
        <p:nvGraphicFramePr>
          <p:cNvPr id="6" name="Tableau 5">
            <a:extLst>
              <a:ext uri="{FF2B5EF4-FFF2-40B4-BE49-F238E27FC236}">
                <a16:creationId xmlns:a16="http://schemas.microsoft.com/office/drawing/2014/main" id="{E836B29A-0ADD-4909-857A-C75073A6F3FB}"/>
              </a:ext>
            </a:extLst>
          </p:cNvPr>
          <p:cNvGraphicFramePr>
            <a:graphicFrameLocks noGrp="1"/>
          </p:cNvGraphicFramePr>
          <p:nvPr>
            <p:extLst>
              <p:ext uri="{D42A27DB-BD31-4B8C-83A1-F6EECF244321}">
                <p14:modId xmlns:p14="http://schemas.microsoft.com/office/powerpoint/2010/main" val="136625775"/>
              </p:ext>
            </p:extLst>
          </p:nvPr>
        </p:nvGraphicFramePr>
        <p:xfrm>
          <a:off x="337458" y="1820888"/>
          <a:ext cx="5758542" cy="3637520"/>
        </p:xfrm>
        <a:graphic>
          <a:graphicData uri="http://schemas.openxmlformats.org/drawingml/2006/table">
            <a:tbl>
              <a:tblPr>
                <a:tableStyleId>{69C7853C-536D-4A76-A0AE-DD22124D55A5}</a:tableStyleId>
              </a:tblPr>
              <a:tblGrid>
                <a:gridCol w="1645298">
                  <a:extLst>
                    <a:ext uri="{9D8B030D-6E8A-4147-A177-3AD203B41FA5}">
                      <a16:colId xmlns:a16="http://schemas.microsoft.com/office/drawing/2014/main" val="4191669685"/>
                    </a:ext>
                  </a:extLst>
                </a:gridCol>
                <a:gridCol w="1967205">
                  <a:extLst>
                    <a:ext uri="{9D8B030D-6E8A-4147-A177-3AD203B41FA5}">
                      <a16:colId xmlns:a16="http://schemas.microsoft.com/office/drawing/2014/main" val="1888450952"/>
                    </a:ext>
                  </a:extLst>
                </a:gridCol>
                <a:gridCol w="2146039">
                  <a:extLst>
                    <a:ext uri="{9D8B030D-6E8A-4147-A177-3AD203B41FA5}">
                      <a16:colId xmlns:a16="http://schemas.microsoft.com/office/drawing/2014/main" val="214232928"/>
                    </a:ext>
                  </a:extLst>
                </a:gridCol>
              </a:tblGrid>
              <a:tr h="727504">
                <a:tc>
                  <a:txBody>
                    <a:bodyPr/>
                    <a:lstStyle/>
                    <a:p>
                      <a:pPr algn="ctr"/>
                      <a:r>
                        <a:rPr lang="fr-FR" dirty="0">
                          <a:effectLst/>
                        </a:rPr>
                        <a:t>Date</a:t>
                      </a:r>
                    </a:p>
                  </a:txBody>
                  <a:tcPr anchor="ctr"/>
                </a:tc>
                <a:tc>
                  <a:txBody>
                    <a:bodyPr/>
                    <a:lstStyle/>
                    <a:p>
                      <a:pPr algn="ctr"/>
                      <a:r>
                        <a:rPr lang="fr-FR" dirty="0">
                          <a:effectLst/>
                        </a:rPr>
                        <a:t>Montant annuel</a:t>
                      </a:r>
                    </a:p>
                  </a:txBody>
                  <a:tcPr anchor="ctr"/>
                </a:tc>
                <a:tc>
                  <a:txBody>
                    <a:bodyPr/>
                    <a:lstStyle/>
                    <a:p>
                      <a:pPr algn="ctr"/>
                      <a:r>
                        <a:rPr lang="fr-FR" dirty="0">
                          <a:effectLst/>
                        </a:rPr>
                        <a:t>Montant mensuel</a:t>
                      </a:r>
                    </a:p>
                  </a:txBody>
                  <a:tcPr anchor="ctr"/>
                </a:tc>
                <a:extLst>
                  <a:ext uri="{0D108BD9-81ED-4DB2-BD59-A6C34878D82A}">
                    <a16:rowId xmlns:a16="http://schemas.microsoft.com/office/drawing/2014/main" val="51463701"/>
                  </a:ext>
                </a:extLst>
              </a:tr>
              <a:tr h="727504">
                <a:tc>
                  <a:txBody>
                    <a:bodyPr/>
                    <a:lstStyle/>
                    <a:p>
                      <a:pPr algn="ctr"/>
                      <a:r>
                        <a:rPr lang="fr-FR" dirty="0">
                          <a:effectLst/>
                        </a:rPr>
                        <a:t>01/07/2022</a:t>
                      </a:r>
                    </a:p>
                  </a:txBody>
                  <a:tcPr anchor="ctr"/>
                </a:tc>
                <a:tc>
                  <a:txBody>
                    <a:bodyPr/>
                    <a:lstStyle/>
                    <a:p>
                      <a:pPr algn="ctr"/>
                      <a:r>
                        <a:rPr lang="fr-FR" dirty="0">
                          <a:effectLst/>
                        </a:rPr>
                        <a:t>3 672,01 €</a:t>
                      </a:r>
                    </a:p>
                  </a:txBody>
                  <a:tcPr anchor="ctr"/>
                </a:tc>
                <a:tc>
                  <a:txBody>
                    <a:bodyPr/>
                    <a:lstStyle/>
                    <a:p>
                      <a:pPr algn="ctr"/>
                      <a:r>
                        <a:rPr lang="fr-FR" dirty="0">
                          <a:effectLst/>
                        </a:rPr>
                        <a:t>306,00 €</a:t>
                      </a:r>
                    </a:p>
                  </a:txBody>
                  <a:tcPr anchor="ctr"/>
                </a:tc>
                <a:extLst>
                  <a:ext uri="{0D108BD9-81ED-4DB2-BD59-A6C34878D82A}">
                    <a16:rowId xmlns:a16="http://schemas.microsoft.com/office/drawing/2014/main" val="3870779986"/>
                  </a:ext>
                </a:extLst>
              </a:tr>
              <a:tr h="727504">
                <a:tc>
                  <a:txBody>
                    <a:bodyPr/>
                    <a:lstStyle/>
                    <a:p>
                      <a:pPr algn="ctr"/>
                      <a:r>
                        <a:rPr lang="fr-FR" dirty="0">
                          <a:effectLst/>
                        </a:rPr>
                        <a:t>01/01/2022</a:t>
                      </a:r>
                    </a:p>
                  </a:txBody>
                  <a:tcPr anchor="ctr"/>
                </a:tc>
                <a:tc>
                  <a:txBody>
                    <a:bodyPr/>
                    <a:lstStyle/>
                    <a:p>
                      <a:pPr algn="ctr"/>
                      <a:r>
                        <a:rPr lang="fr-FR" dirty="0">
                          <a:effectLst/>
                        </a:rPr>
                        <a:t>​3 530,78 €</a:t>
                      </a:r>
                    </a:p>
                  </a:txBody>
                  <a:tcPr anchor="ctr"/>
                </a:tc>
                <a:tc>
                  <a:txBody>
                    <a:bodyPr/>
                    <a:lstStyle/>
                    <a:p>
                      <a:pPr algn="ctr"/>
                      <a:r>
                        <a:rPr lang="fr-FR" dirty="0">
                          <a:effectLst/>
                        </a:rPr>
                        <a:t>​294,23 €</a:t>
                      </a:r>
                    </a:p>
                  </a:txBody>
                  <a:tcPr anchor="ctr"/>
                </a:tc>
                <a:extLst>
                  <a:ext uri="{0D108BD9-81ED-4DB2-BD59-A6C34878D82A}">
                    <a16:rowId xmlns:a16="http://schemas.microsoft.com/office/drawing/2014/main" val="1904688106"/>
                  </a:ext>
                </a:extLst>
              </a:tr>
              <a:tr h="727504">
                <a:tc>
                  <a:txBody>
                    <a:bodyPr/>
                    <a:lstStyle/>
                    <a:p>
                      <a:pPr algn="ctr"/>
                      <a:r>
                        <a:rPr lang="fr-FR" dirty="0">
                          <a:effectLst/>
                        </a:rPr>
                        <a:t>​01/01/2021</a:t>
                      </a:r>
                    </a:p>
                  </a:txBody>
                  <a:tcPr anchor="ctr"/>
                </a:tc>
                <a:tc>
                  <a:txBody>
                    <a:bodyPr/>
                    <a:lstStyle/>
                    <a:p>
                      <a:pPr algn="ctr"/>
                      <a:r>
                        <a:rPr lang="fr-FR" dirty="0">
                          <a:effectLst/>
                        </a:rPr>
                        <a:t>3492,37 ​€</a:t>
                      </a:r>
                    </a:p>
                  </a:txBody>
                  <a:tcPr anchor="ctr"/>
                </a:tc>
                <a:tc>
                  <a:txBody>
                    <a:bodyPr/>
                    <a:lstStyle/>
                    <a:p>
                      <a:pPr algn="ctr"/>
                      <a:r>
                        <a:rPr lang="fr-FR" dirty="0">
                          <a:effectLst/>
                        </a:rPr>
                        <a:t>​291,03 €</a:t>
                      </a:r>
                    </a:p>
                  </a:txBody>
                  <a:tcPr anchor="ctr"/>
                </a:tc>
                <a:extLst>
                  <a:ext uri="{0D108BD9-81ED-4DB2-BD59-A6C34878D82A}">
                    <a16:rowId xmlns:a16="http://schemas.microsoft.com/office/drawing/2014/main" val="3027197944"/>
                  </a:ext>
                </a:extLst>
              </a:tr>
              <a:tr h="727504">
                <a:tc>
                  <a:txBody>
                    <a:bodyPr/>
                    <a:lstStyle/>
                    <a:p>
                      <a:pPr algn="ctr"/>
                      <a:r>
                        <a:rPr lang="fr-FR" dirty="0">
                          <a:effectLst/>
                        </a:rPr>
                        <a:t>​01/01/2020</a:t>
                      </a:r>
                    </a:p>
                  </a:txBody>
                  <a:tcPr anchor="ctr"/>
                </a:tc>
                <a:tc>
                  <a:txBody>
                    <a:bodyPr/>
                    <a:lstStyle/>
                    <a:p>
                      <a:pPr algn="ctr"/>
                      <a:r>
                        <a:rPr lang="fr-FR" dirty="0">
                          <a:effectLst/>
                        </a:rPr>
                        <a:t>​3 478,46 €</a:t>
                      </a:r>
                    </a:p>
                  </a:txBody>
                  <a:tcPr anchor="ctr"/>
                </a:tc>
                <a:tc>
                  <a:txBody>
                    <a:bodyPr/>
                    <a:lstStyle/>
                    <a:p>
                      <a:pPr algn="ctr"/>
                      <a:r>
                        <a:rPr lang="fr-FR" dirty="0">
                          <a:effectLst/>
                        </a:rPr>
                        <a:t>​289,87 €</a:t>
                      </a:r>
                    </a:p>
                  </a:txBody>
                  <a:tcPr anchor="ctr"/>
                </a:tc>
                <a:extLst>
                  <a:ext uri="{0D108BD9-81ED-4DB2-BD59-A6C34878D82A}">
                    <a16:rowId xmlns:a16="http://schemas.microsoft.com/office/drawing/2014/main" val="1261217443"/>
                  </a:ext>
                </a:extLst>
              </a:tr>
            </a:tbl>
          </a:graphicData>
        </a:graphic>
      </p:graphicFrame>
      <p:sp>
        <p:nvSpPr>
          <p:cNvPr id="7" name="Rectangle 6">
            <a:extLst>
              <a:ext uri="{FF2B5EF4-FFF2-40B4-BE49-F238E27FC236}">
                <a16:creationId xmlns:a16="http://schemas.microsoft.com/office/drawing/2014/main" id="{93B8F1F2-CD74-4D97-AA12-6B901CB6B5A9}"/>
              </a:ext>
            </a:extLst>
          </p:cNvPr>
          <p:cNvSpPr/>
          <p:nvPr/>
        </p:nvSpPr>
        <p:spPr>
          <a:xfrm>
            <a:off x="7860756" y="1295411"/>
            <a:ext cx="2037161" cy="369332"/>
          </a:xfrm>
          <a:prstGeom prst="rect">
            <a:avLst/>
          </a:prstGeom>
        </p:spPr>
        <p:txBody>
          <a:bodyPr wrap="none">
            <a:spAutoFit/>
          </a:bodyPr>
          <a:lstStyle/>
          <a:p>
            <a:r>
              <a:rPr lang="fr-FR" b="1" dirty="0"/>
              <a:t>Montant maximum</a:t>
            </a:r>
          </a:p>
        </p:txBody>
      </p:sp>
      <p:graphicFrame>
        <p:nvGraphicFramePr>
          <p:cNvPr id="8" name="Tableau 7">
            <a:extLst>
              <a:ext uri="{FF2B5EF4-FFF2-40B4-BE49-F238E27FC236}">
                <a16:creationId xmlns:a16="http://schemas.microsoft.com/office/drawing/2014/main" id="{F33257F5-9498-4859-81CD-40D1033279E6}"/>
              </a:ext>
            </a:extLst>
          </p:cNvPr>
          <p:cNvGraphicFramePr>
            <a:graphicFrameLocks noGrp="1"/>
          </p:cNvGraphicFramePr>
          <p:nvPr>
            <p:extLst>
              <p:ext uri="{D42A27DB-BD31-4B8C-83A1-F6EECF244321}">
                <p14:modId xmlns:p14="http://schemas.microsoft.com/office/powerpoint/2010/main" val="1479545260"/>
              </p:ext>
            </p:extLst>
          </p:nvPr>
        </p:nvGraphicFramePr>
        <p:xfrm>
          <a:off x="6439262" y="1807716"/>
          <a:ext cx="5308807" cy="3650692"/>
        </p:xfrm>
        <a:graphic>
          <a:graphicData uri="http://schemas.openxmlformats.org/drawingml/2006/table">
            <a:tbl>
              <a:tblPr>
                <a:tableStyleId>{69C7853C-536D-4A76-A0AE-DD22124D55A5}</a:tableStyleId>
              </a:tblPr>
              <a:tblGrid>
                <a:gridCol w="1333138">
                  <a:extLst>
                    <a:ext uri="{9D8B030D-6E8A-4147-A177-3AD203B41FA5}">
                      <a16:colId xmlns:a16="http://schemas.microsoft.com/office/drawing/2014/main" val="3383358894"/>
                    </a:ext>
                  </a:extLst>
                </a:gridCol>
                <a:gridCol w="1829629">
                  <a:extLst>
                    <a:ext uri="{9D8B030D-6E8A-4147-A177-3AD203B41FA5}">
                      <a16:colId xmlns:a16="http://schemas.microsoft.com/office/drawing/2014/main" val="24007903"/>
                    </a:ext>
                  </a:extLst>
                </a:gridCol>
                <a:gridCol w="2146040">
                  <a:extLst>
                    <a:ext uri="{9D8B030D-6E8A-4147-A177-3AD203B41FA5}">
                      <a16:colId xmlns:a16="http://schemas.microsoft.com/office/drawing/2014/main" val="381027507"/>
                    </a:ext>
                  </a:extLst>
                </a:gridCol>
              </a:tblGrid>
              <a:tr h="897308">
                <a:tc>
                  <a:txBody>
                    <a:bodyPr/>
                    <a:lstStyle/>
                    <a:p>
                      <a:pPr algn="ctr"/>
                      <a:r>
                        <a:rPr lang="fr-FR" dirty="0">
                          <a:effectLst/>
                        </a:rPr>
                        <a:t>Date</a:t>
                      </a:r>
                    </a:p>
                  </a:txBody>
                  <a:tcPr anchor="ctr"/>
                </a:tc>
                <a:tc>
                  <a:txBody>
                    <a:bodyPr/>
                    <a:lstStyle/>
                    <a:p>
                      <a:pPr algn="ctr"/>
                      <a:r>
                        <a:rPr lang="fr-FR" dirty="0">
                          <a:effectLst/>
                        </a:rPr>
                        <a:t>Montant annuel</a:t>
                      </a:r>
                    </a:p>
                  </a:txBody>
                  <a:tcPr anchor="ctr"/>
                </a:tc>
                <a:tc>
                  <a:txBody>
                    <a:bodyPr/>
                    <a:lstStyle/>
                    <a:p>
                      <a:pPr algn="ctr"/>
                      <a:r>
                        <a:rPr lang="fr-FR" dirty="0">
                          <a:effectLst/>
                        </a:rPr>
                        <a:t>Montant mensuel</a:t>
                      </a:r>
                    </a:p>
                  </a:txBody>
                  <a:tcPr anchor="ctr"/>
                </a:tc>
                <a:extLst>
                  <a:ext uri="{0D108BD9-81ED-4DB2-BD59-A6C34878D82A}">
                    <a16:rowId xmlns:a16="http://schemas.microsoft.com/office/drawing/2014/main" val="910957080"/>
                  </a:ext>
                </a:extLst>
              </a:tr>
              <a:tr h="688346">
                <a:tc>
                  <a:txBody>
                    <a:bodyPr/>
                    <a:lstStyle/>
                    <a:p>
                      <a:pPr algn="ctr"/>
                      <a:r>
                        <a:rPr lang="fr-FR" dirty="0">
                          <a:effectLst/>
                        </a:rPr>
                        <a:t>01/07/2022</a:t>
                      </a:r>
                    </a:p>
                  </a:txBody>
                  <a:tcPr anchor="ctr"/>
                </a:tc>
                <a:tc>
                  <a:txBody>
                    <a:bodyPr/>
                    <a:lstStyle/>
                    <a:p>
                      <a:pPr algn="ctr"/>
                      <a:r>
                        <a:rPr lang="fr-FR" dirty="0">
                          <a:effectLst/>
                        </a:rPr>
                        <a:t>​11 106 72 €</a:t>
                      </a:r>
                    </a:p>
                  </a:txBody>
                  <a:tcPr anchor="ctr"/>
                </a:tc>
                <a:tc>
                  <a:txBody>
                    <a:bodyPr/>
                    <a:lstStyle/>
                    <a:p>
                      <a:pPr algn="ctr"/>
                      <a:r>
                        <a:rPr lang="fr-FR" dirty="0">
                          <a:effectLst/>
                        </a:rPr>
                        <a:t>​925,56 € </a:t>
                      </a:r>
                    </a:p>
                  </a:txBody>
                  <a:tcPr anchor="ctr"/>
                </a:tc>
                <a:extLst>
                  <a:ext uri="{0D108BD9-81ED-4DB2-BD59-A6C34878D82A}">
                    <a16:rowId xmlns:a16="http://schemas.microsoft.com/office/drawing/2014/main" val="2006472006"/>
                  </a:ext>
                </a:extLst>
              </a:tr>
              <a:tr h="688346">
                <a:tc>
                  <a:txBody>
                    <a:bodyPr/>
                    <a:lstStyle/>
                    <a:p>
                      <a:pPr algn="ctr"/>
                      <a:r>
                        <a:rPr lang="fr-FR" dirty="0">
                          <a:effectLst/>
                        </a:rPr>
                        <a:t>01/01/2022</a:t>
                      </a:r>
                    </a:p>
                  </a:txBody>
                  <a:tcPr anchor="ctr"/>
                </a:tc>
                <a:tc>
                  <a:txBody>
                    <a:bodyPr/>
                    <a:lstStyle/>
                    <a:p>
                      <a:pPr algn="ctr"/>
                      <a:r>
                        <a:rPr lang="fr-FR">
                          <a:effectLst/>
                        </a:rPr>
                        <a:t>​11 106,72 €</a:t>
                      </a:r>
                    </a:p>
                  </a:txBody>
                  <a:tcPr anchor="ctr"/>
                </a:tc>
                <a:tc>
                  <a:txBody>
                    <a:bodyPr/>
                    <a:lstStyle/>
                    <a:p>
                      <a:pPr algn="ctr"/>
                      <a:r>
                        <a:rPr lang="fr-FR" dirty="0">
                          <a:effectLst/>
                        </a:rPr>
                        <a:t>​925,56 € </a:t>
                      </a:r>
                    </a:p>
                  </a:txBody>
                  <a:tcPr anchor="ctr"/>
                </a:tc>
                <a:extLst>
                  <a:ext uri="{0D108BD9-81ED-4DB2-BD59-A6C34878D82A}">
                    <a16:rowId xmlns:a16="http://schemas.microsoft.com/office/drawing/2014/main" val="798164853"/>
                  </a:ext>
                </a:extLst>
              </a:tr>
              <a:tr h="688346">
                <a:tc>
                  <a:txBody>
                    <a:bodyPr/>
                    <a:lstStyle/>
                    <a:p>
                      <a:pPr algn="ctr"/>
                      <a:r>
                        <a:rPr lang="fr-FR" dirty="0">
                          <a:effectLst/>
                        </a:rPr>
                        <a:t>​01/01/2021</a:t>
                      </a:r>
                    </a:p>
                  </a:txBody>
                  <a:tcPr anchor="ctr"/>
                </a:tc>
                <a:tc>
                  <a:txBody>
                    <a:bodyPr/>
                    <a:lstStyle/>
                    <a:p>
                      <a:pPr algn="ctr"/>
                      <a:r>
                        <a:rPr lang="fr-FR" dirty="0">
                          <a:effectLst/>
                        </a:rPr>
                        <a:t>​11 106,72 €</a:t>
                      </a:r>
                    </a:p>
                  </a:txBody>
                  <a:tcPr anchor="ctr"/>
                </a:tc>
                <a:tc>
                  <a:txBody>
                    <a:bodyPr/>
                    <a:lstStyle/>
                    <a:p>
                      <a:pPr algn="ctr"/>
                      <a:r>
                        <a:rPr lang="fr-FR" dirty="0">
                          <a:effectLst/>
                        </a:rPr>
                        <a:t>​925,56 €</a:t>
                      </a:r>
                    </a:p>
                  </a:txBody>
                  <a:tcPr anchor="ctr"/>
                </a:tc>
                <a:extLst>
                  <a:ext uri="{0D108BD9-81ED-4DB2-BD59-A6C34878D82A}">
                    <a16:rowId xmlns:a16="http://schemas.microsoft.com/office/drawing/2014/main" val="50810854"/>
                  </a:ext>
                </a:extLst>
              </a:tr>
              <a:tr h="688346">
                <a:tc>
                  <a:txBody>
                    <a:bodyPr/>
                    <a:lstStyle/>
                    <a:p>
                      <a:pPr algn="ctr"/>
                      <a:r>
                        <a:rPr lang="fr-FR" dirty="0">
                          <a:effectLst/>
                        </a:rPr>
                        <a:t>​01/01/2020</a:t>
                      </a:r>
                    </a:p>
                  </a:txBody>
                  <a:tcPr anchor="ctr"/>
                </a:tc>
                <a:tc>
                  <a:txBody>
                    <a:bodyPr/>
                    <a:lstStyle/>
                    <a:p>
                      <a:pPr algn="ctr"/>
                      <a:r>
                        <a:rPr lang="fr-FR" dirty="0">
                          <a:effectLst/>
                        </a:rPr>
                        <a:t>​11 106,72 €</a:t>
                      </a:r>
                    </a:p>
                  </a:txBody>
                  <a:tcPr anchor="ctr"/>
                </a:tc>
                <a:tc>
                  <a:txBody>
                    <a:bodyPr/>
                    <a:lstStyle/>
                    <a:p>
                      <a:pPr algn="ctr"/>
                      <a:r>
                        <a:rPr lang="fr-FR" dirty="0">
                          <a:effectLst/>
                        </a:rPr>
                        <a:t>​925,56 €</a:t>
                      </a:r>
                    </a:p>
                  </a:txBody>
                  <a:tcPr anchor="ctr"/>
                </a:tc>
                <a:extLst>
                  <a:ext uri="{0D108BD9-81ED-4DB2-BD59-A6C34878D82A}">
                    <a16:rowId xmlns:a16="http://schemas.microsoft.com/office/drawing/2014/main" val="796310716"/>
                  </a:ext>
                </a:extLst>
              </a:tr>
            </a:tbl>
          </a:graphicData>
        </a:graphic>
      </p:graphicFrame>
      <p:sp>
        <p:nvSpPr>
          <p:cNvPr id="9" name="Rectangle : coins arrondis 8">
            <a:hlinkClick r:id="rId2" action="ppaction://hlinksldjump"/>
            <a:extLst>
              <a:ext uri="{FF2B5EF4-FFF2-40B4-BE49-F238E27FC236}">
                <a16:creationId xmlns:a16="http://schemas.microsoft.com/office/drawing/2014/main" id="{A96CB72E-E4C5-43F3-9C46-963C6247F9D2}"/>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10" name="Bouton d’action : début 9">
            <a:hlinkClick r:id="" action="ppaction://hlinkshowjump?jump=lastslideviewed" highlightClick="1"/>
            <a:extLst>
              <a:ext uri="{FF2B5EF4-FFF2-40B4-BE49-F238E27FC236}">
                <a16:creationId xmlns:a16="http://schemas.microsoft.com/office/drawing/2014/main" id="{F66F2298-6C39-45D8-8FF0-8CE7F2F3C807}"/>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26640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AEE29-7CA2-45A6-828B-3A9449016FC2}"/>
              </a:ext>
            </a:extLst>
          </p:cNvPr>
          <p:cNvSpPr/>
          <p:nvPr/>
        </p:nvSpPr>
        <p:spPr>
          <a:xfrm>
            <a:off x="3598745" y="417245"/>
            <a:ext cx="4994509" cy="369332"/>
          </a:xfrm>
          <a:prstGeom prst="rect">
            <a:avLst/>
          </a:prstGeom>
        </p:spPr>
        <p:txBody>
          <a:bodyPr wrap="none">
            <a:spAutoFit/>
          </a:bodyPr>
          <a:lstStyle/>
          <a:p>
            <a:r>
              <a:rPr lang="fr-FR" b="1" dirty="0"/>
              <a:t>Plafond de ressources pour la retraite de réversion</a:t>
            </a:r>
          </a:p>
        </p:txBody>
      </p:sp>
      <p:graphicFrame>
        <p:nvGraphicFramePr>
          <p:cNvPr id="5" name="Tableau 4">
            <a:extLst>
              <a:ext uri="{FF2B5EF4-FFF2-40B4-BE49-F238E27FC236}">
                <a16:creationId xmlns:a16="http://schemas.microsoft.com/office/drawing/2014/main" id="{D6B11811-6F8A-4708-B3A1-DEA1450A99BE}"/>
              </a:ext>
            </a:extLst>
          </p:cNvPr>
          <p:cNvGraphicFramePr>
            <a:graphicFrameLocks noGrp="1"/>
          </p:cNvGraphicFramePr>
          <p:nvPr>
            <p:extLst>
              <p:ext uri="{D42A27DB-BD31-4B8C-83A1-F6EECF244321}">
                <p14:modId xmlns:p14="http://schemas.microsoft.com/office/powerpoint/2010/main" val="198657190"/>
              </p:ext>
            </p:extLst>
          </p:nvPr>
        </p:nvGraphicFramePr>
        <p:xfrm>
          <a:off x="472440" y="1113110"/>
          <a:ext cx="11344290" cy="5077965"/>
        </p:xfrm>
        <a:graphic>
          <a:graphicData uri="http://schemas.openxmlformats.org/drawingml/2006/table">
            <a:tbl>
              <a:tblPr>
                <a:tableStyleId>{69C7853C-536D-4A76-A0AE-DD22124D55A5}</a:tableStyleId>
              </a:tblPr>
              <a:tblGrid>
                <a:gridCol w="1231062">
                  <a:extLst>
                    <a:ext uri="{9D8B030D-6E8A-4147-A177-3AD203B41FA5}">
                      <a16:colId xmlns:a16="http://schemas.microsoft.com/office/drawing/2014/main" val="3085619150"/>
                    </a:ext>
                  </a:extLst>
                </a:gridCol>
                <a:gridCol w="1580908">
                  <a:extLst>
                    <a:ext uri="{9D8B030D-6E8A-4147-A177-3AD203B41FA5}">
                      <a16:colId xmlns:a16="http://schemas.microsoft.com/office/drawing/2014/main" val="980254533"/>
                    </a:ext>
                  </a:extLst>
                </a:gridCol>
                <a:gridCol w="1706464">
                  <a:extLst>
                    <a:ext uri="{9D8B030D-6E8A-4147-A177-3AD203B41FA5}">
                      <a16:colId xmlns:a16="http://schemas.microsoft.com/office/drawing/2014/main" val="1225637531"/>
                    </a:ext>
                  </a:extLst>
                </a:gridCol>
                <a:gridCol w="1706464">
                  <a:extLst>
                    <a:ext uri="{9D8B030D-6E8A-4147-A177-3AD203B41FA5}">
                      <a16:colId xmlns:a16="http://schemas.microsoft.com/office/drawing/2014/main" val="4242517126"/>
                    </a:ext>
                  </a:extLst>
                </a:gridCol>
                <a:gridCol w="1706464">
                  <a:extLst>
                    <a:ext uri="{9D8B030D-6E8A-4147-A177-3AD203B41FA5}">
                      <a16:colId xmlns:a16="http://schemas.microsoft.com/office/drawing/2014/main" val="1787722084"/>
                    </a:ext>
                  </a:extLst>
                </a:gridCol>
                <a:gridCol w="1706464">
                  <a:extLst>
                    <a:ext uri="{9D8B030D-6E8A-4147-A177-3AD203B41FA5}">
                      <a16:colId xmlns:a16="http://schemas.microsoft.com/office/drawing/2014/main" val="1098594025"/>
                    </a:ext>
                  </a:extLst>
                </a:gridCol>
                <a:gridCol w="1706464">
                  <a:extLst>
                    <a:ext uri="{9D8B030D-6E8A-4147-A177-3AD203B41FA5}">
                      <a16:colId xmlns:a16="http://schemas.microsoft.com/office/drawing/2014/main" val="2249510795"/>
                    </a:ext>
                  </a:extLst>
                </a:gridCol>
              </a:tblGrid>
              <a:tr h="1223259">
                <a:tc>
                  <a:txBody>
                    <a:bodyPr/>
                    <a:lstStyle/>
                    <a:p>
                      <a:pPr algn="ctr"/>
                      <a:r>
                        <a:rPr lang="fr-FR" sz="1600" dirty="0">
                          <a:effectLst/>
                        </a:rPr>
                        <a:t>Date</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a:effectLst/>
                        </a:rPr>
                        <a:t>Montant annuel</a:t>
                      </a:r>
                      <a:br>
                        <a:rPr lang="fr-FR" sz="1600" dirty="0">
                          <a:effectLst/>
                        </a:rPr>
                      </a:br>
                      <a:r>
                        <a:rPr lang="fr-FR" sz="1600" dirty="0">
                          <a:effectLst/>
                        </a:rPr>
                        <a:t>« Personne seule »</a:t>
                      </a:r>
                    </a:p>
                  </a:txBody>
                  <a:tcPr marL="79115" marR="79115" marT="39558" marB="3955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Montant trimestriel « Personne seule »</a:t>
                      </a:r>
                    </a:p>
                  </a:txBody>
                  <a:tcPr marL="79115" marR="79115" marT="39558" marB="39558"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Montant mensuel « Personne seule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Montant annuel</a:t>
                      </a:r>
                      <a:br>
                        <a:rPr lang="fr-FR" sz="1600" dirty="0">
                          <a:effectLst/>
                        </a:rPr>
                      </a:br>
                      <a:r>
                        <a:rPr lang="fr-FR" sz="1600" dirty="0">
                          <a:effectLst/>
                        </a:rPr>
                        <a:t>« Couple »</a:t>
                      </a:r>
                    </a:p>
                  </a:txBody>
                  <a:tcPr marL="79115" marR="79115" marT="39558" marB="3955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dirty="0">
                          <a:effectLst/>
                        </a:rPr>
                        <a:t>Montant trimestriel</a:t>
                      </a:r>
                      <a:br>
                        <a:rPr lang="fr-FR" sz="1600" dirty="0">
                          <a:effectLst/>
                        </a:rPr>
                      </a:br>
                      <a:r>
                        <a:rPr lang="fr-FR" sz="1600" dirty="0">
                          <a:effectLst/>
                        </a:rPr>
                        <a:t>« Couple »</a:t>
                      </a:r>
                    </a:p>
                  </a:txBody>
                  <a:tcPr marL="79115" marR="79115" marT="39558" marB="3955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effectLst/>
                        </a:rPr>
                        <a:t>Montant mensuel « Couple »</a:t>
                      </a:r>
                    </a:p>
                    <a:p>
                      <a:pPr algn="ctr"/>
                      <a:endParaRPr lang="fr-FR" sz="1600" dirty="0">
                        <a:effectLst/>
                      </a:endParaRPr>
                    </a:p>
                  </a:txBody>
                  <a:tcPr marL="79115" marR="79115" marT="39558" marB="3955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04168"/>
                  </a:ext>
                </a:extLst>
              </a:tr>
              <a:tr h="642451">
                <a:tc>
                  <a:txBody>
                    <a:bodyPr/>
                    <a:lstStyle/>
                    <a:p>
                      <a:pPr algn="ctr"/>
                      <a:r>
                        <a:rPr lang="fr-FR" sz="1600" dirty="0">
                          <a:effectLst/>
                        </a:rPr>
                        <a:t>01/07/2022 </a:t>
                      </a:r>
                      <a:r>
                        <a:rPr lang="fr-FR" sz="1200" dirty="0">
                          <a:effectLst/>
                        </a:rPr>
                        <a:t>(idem 1/1/2022)</a:t>
                      </a:r>
                      <a:endParaRPr lang="fr-FR" sz="1600" dirty="0">
                        <a:effectLst/>
                      </a:endParaRP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effectLst/>
                        </a:rPr>
                        <a:t>21 985,60 €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fr-FR" dirty="0">
                          <a:effectLst/>
                        </a:rPr>
                        <a:t>​5 496,40 €</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fr-FR" sz="1800" dirty="0">
                          <a:effectLst/>
                        </a:rPr>
                        <a:t>1 832,13 €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fr-FR" dirty="0">
                          <a:effectLst/>
                        </a:rPr>
                        <a:t>​35 176,96 €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fr-FR" dirty="0">
                          <a:effectLst/>
                        </a:rPr>
                        <a:t>​8 794,24 €</a:t>
                      </a:r>
                    </a:p>
                  </a:txBody>
                  <a:tcPr anchor="ctr">
                    <a:lnT w="12700" cap="flat" cmpd="sng" algn="ctr">
                      <a:solidFill>
                        <a:schemeClr val="tx1"/>
                      </a:solidFill>
                      <a:prstDash val="solid"/>
                      <a:round/>
                      <a:headEnd type="none" w="med" len="med"/>
                      <a:tailEnd type="none" w="med" len="med"/>
                    </a:lnT>
                  </a:tcPr>
                </a:tc>
                <a:tc>
                  <a:txBody>
                    <a:bodyPr/>
                    <a:lstStyle/>
                    <a:p>
                      <a:pPr algn="ctr"/>
                      <a:r>
                        <a:rPr lang="fr-FR" sz="1800" dirty="0">
                          <a:effectLst/>
                        </a:rPr>
                        <a:t>2 931,41 €</a:t>
                      </a:r>
                    </a:p>
                  </a:txBody>
                  <a:tcPr marL="79115" marR="79115" marT="39558" marB="39558"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1212598"/>
                  </a:ext>
                </a:extLst>
              </a:tr>
              <a:tr h="642451">
                <a:tc>
                  <a:txBody>
                    <a:bodyPr/>
                    <a:lstStyle/>
                    <a:p>
                      <a:pPr algn="ctr"/>
                      <a:r>
                        <a:rPr lang="fr-FR" sz="1600" dirty="0">
                          <a:effectLst/>
                        </a:rPr>
                        <a:t>01/01/2022</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dirty="0">
                          <a:effectLst/>
                        </a:rPr>
                        <a:t>21 985,60 €</a:t>
                      </a:r>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fr-FR" dirty="0">
                          <a:effectLst/>
                        </a:rPr>
                        <a:t>​5 496,40 €</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algn="ctr"/>
                      <a:r>
                        <a:rPr lang="fr-FR" sz="1800" dirty="0">
                          <a:effectLst/>
                        </a:rPr>
                        <a:t>1 832,13 €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fr-FR" dirty="0">
                          <a:effectLst/>
                        </a:rPr>
                        <a:t>​35 176,96 €</a:t>
                      </a:r>
                    </a:p>
                  </a:txBody>
                  <a:tcPr anchor="ctr">
                    <a:lnL w="12700" cap="flat" cmpd="sng" algn="ctr">
                      <a:solidFill>
                        <a:schemeClr val="tx1"/>
                      </a:solidFill>
                      <a:prstDash val="solid"/>
                      <a:round/>
                      <a:headEnd type="none" w="med" len="med"/>
                      <a:tailEnd type="none" w="med" len="med"/>
                    </a:lnL>
                  </a:tcPr>
                </a:tc>
                <a:tc>
                  <a:txBody>
                    <a:bodyPr/>
                    <a:lstStyle/>
                    <a:p>
                      <a:pPr algn="ctr"/>
                      <a:r>
                        <a:rPr lang="fr-FR" dirty="0">
                          <a:effectLst/>
                        </a:rPr>
                        <a:t>​8 794,24 €</a:t>
                      </a:r>
                    </a:p>
                  </a:txBody>
                  <a:tcPr anchor="ctr"/>
                </a:tc>
                <a:tc>
                  <a:txBody>
                    <a:bodyPr/>
                    <a:lstStyle/>
                    <a:p>
                      <a:pPr algn="ctr"/>
                      <a:r>
                        <a:rPr lang="fr-FR" sz="1800" dirty="0">
                          <a:effectLst/>
                        </a:rPr>
                        <a:t>2 931,41 €</a:t>
                      </a:r>
                    </a:p>
                  </a:txBody>
                  <a:tcPr marL="79115" marR="79115" marT="39558" marB="3955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35451617"/>
                  </a:ext>
                </a:extLst>
              </a:tr>
              <a:tr h="642451">
                <a:tc>
                  <a:txBody>
                    <a:bodyPr/>
                    <a:lstStyle/>
                    <a:p>
                      <a:pPr algn="ctr"/>
                      <a:r>
                        <a:rPr lang="fr-FR" sz="1600" dirty="0">
                          <a:effectLst/>
                        </a:rPr>
                        <a:t>​01/01/2021</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sz="1600" dirty="0">
                          <a:effectLst/>
                        </a:rPr>
                        <a:t>​21 320,00 €</a:t>
                      </a:r>
                    </a:p>
                  </a:txBody>
                  <a:tcPr marL="79115" marR="79115" marT="39558" marB="39558"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fr-FR" sz="1600" dirty="0">
                          <a:effectLst/>
                        </a:rPr>
                        <a:t>5 330,00€</a:t>
                      </a:r>
                    </a:p>
                  </a:txBody>
                  <a:tcPr marL="79115" marR="79115" marT="39558" marB="39558" anchor="ctr">
                    <a:lnR w="12700" cap="flat" cmpd="sng" algn="ctr">
                      <a:noFill/>
                      <a:prstDash val="solid"/>
                      <a:round/>
                      <a:headEnd type="none" w="med" len="med"/>
                      <a:tailEnd type="none" w="med" len="med"/>
                    </a:lnR>
                    <a:solidFill>
                      <a:schemeClr val="bg1">
                        <a:lumMod val="85000"/>
                      </a:schemeClr>
                    </a:solidFill>
                  </a:tcPr>
                </a:tc>
                <a:tc>
                  <a:txBody>
                    <a:bodyPr/>
                    <a:lstStyle/>
                    <a:p>
                      <a:pPr algn="ctr"/>
                      <a:r>
                        <a:rPr lang="fr-FR" sz="1600" dirty="0">
                          <a:effectLst/>
                        </a:rPr>
                        <a:t>1 776,66 €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fr-FR" sz="1600" dirty="0">
                          <a:effectLst/>
                        </a:rPr>
                        <a:t>​34 112,00 €</a:t>
                      </a:r>
                    </a:p>
                  </a:txBody>
                  <a:tcPr marL="79115" marR="79115" marT="39558" marB="39558" anchor="ctr">
                    <a:lnL w="12700" cap="flat" cmpd="sng" algn="ctr">
                      <a:solidFill>
                        <a:schemeClr val="tx1"/>
                      </a:solidFill>
                      <a:prstDash val="solid"/>
                      <a:round/>
                      <a:headEnd type="none" w="med" len="med"/>
                      <a:tailEnd type="none" w="med" len="med"/>
                    </a:lnL>
                  </a:tcPr>
                </a:tc>
                <a:tc>
                  <a:txBody>
                    <a:bodyPr/>
                    <a:lstStyle/>
                    <a:p>
                      <a:pPr algn="ctr"/>
                      <a:r>
                        <a:rPr lang="fr-FR" sz="1600" dirty="0">
                          <a:effectLst/>
                        </a:rPr>
                        <a:t>​8528,00 €</a:t>
                      </a:r>
                    </a:p>
                  </a:txBody>
                  <a:tcPr marL="79115" marR="79115" marT="39558" marB="39558" anchor="ctr"/>
                </a:tc>
                <a:tc>
                  <a:txBody>
                    <a:bodyPr/>
                    <a:lstStyle/>
                    <a:p>
                      <a:pPr algn="ctr"/>
                      <a:r>
                        <a:rPr lang="fr-FR" sz="1600" dirty="0">
                          <a:effectLst/>
                        </a:rPr>
                        <a:t>2 842,66 €</a:t>
                      </a:r>
                    </a:p>
                  </a:txBody>
                  <a:tcPr marL="79115" marR="79115" marT="39558" marB="3955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2089117"/>
                  </a:ext>
                </a:extLst>
              </a:tr>
              <a:tr h="642451">
                <a:tc>
                  <a:txBody>
                    <a:bodyPr/>
                    <a:lstStyle/>
                    <a:p>
                      <a:pPr algn="ctr"/>
                      <a:r>
                        <a:rPr lang="fr-FR" sz="1600" dirty="0">
                          <a:effectLst/>
                        </a:rPr>
                        <a:t>​01/01/2020</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sz="1600" dirty="0">
                          <a:effectLst/>
                        </a:rPr>
                        <a:t>​21 112,00 €</a:t>
                      </a:r>
                    </a:p>
                  </a:txBody>
                  <a:tcPr marL="79115" marR="79115" marT="39558" marB="39558"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fr-FR" sz="1600" dirty="0">
                          <a:effectLst/>
                        </a:rPr>
                        <a:t>​5 278,00 €</a:t>
                      </a:r>
                    </a:p>
                  </a:txBody>
                  <a:tcPr marL="79115" marR="79115" marT="39558" marB="39558" anchor="ctr">
                    <a:lnR w="12700" cap="flat" cmpd="sng" algn="ctr">
                      <a:noFill/>
                      <a:prstDash val="solid"/>
                      <a:round/>
                      <a:headEnd type="none" w="med" len="med"/>
                      <a:tailEnd type="none" w="med" len="med"/>
                    </a:lnR>
                    <a:solidFill>
                      <a:schemeClr val="bg1">
                        <a:lumMod val="85000"/>
                      </a:schemeClr>
                    </a:solidFill>
                  </a:tcPr>
                </a:tc>
                <a:tc>
                  <a:txBody>
                    <a:bodyPr/>
                    <a:lstStyle/>
                    <a:p>
                      <a:pPr algn="ctr"/>
                      <a:r>
                        <a:rPr lang="fr-FR" sz="1600" dirty="0">
                          <a:effectLst/>
                        </a:rPr>
                        <a:t>1 759,33 €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fr-FR" sz="1600" dirty="0">
                          <a:effectLst/>
                        </a:rPr>
                        <a:t>​33 779,20 €</a:t>
                      </a:r>
                    </a:p>
                  </a:txBody>
                  <a:tcPr marL="79115" marR="79115" marT="39558" marB="39558" anchor="ctr">
                    <a:lnL w="12700" cap="flat" cmpd="sng" algn="ctr">
                      <a:solidFill>
                        <a:schemeClr val="tx1"/>
                      </a:solidFill>
                      <a:prstDash val="solid"/>
                      <a:round/>
                      <a:headEnd type="none" w="med" len="med"/>
                      <a:tailEnd type="none" w="med" len="med"/>
                    </a:lnL>
                  </a:tcPr>
                </a:tc>
                <a:tc>
                  <a:txBody>
                    <a:bodyPr/>
                    <a:lstStyle/>
                    <a:p>
                      <a:pPr algn="ctr"/>
                      <a:r>
                        <a:rPr lang="fr-FR" sz="1600" dirty="0">
                          <a:effectLst/>
                        </a:rPr>
                        <a:t>​8 444,80 €</a:t>
                      </a:r>
                    </a:p>
                  </a:txBody>
                  <a:tcPr marL="79115" marR="79115" marT="39558" marB="39558" anchor="ctr"/>
                </a:tc>
                <a:tc>
                  <a:txBody>
                    <a:bodyPr/>
                    <a:lstStyle/>
                    <a:p>
                      <a:pPr algn="ctr"/>
                      <a:r>
                        <a:rPr lang="fr-FR" sz="1600" dirty="0">
                          <a:effectLst/>
                        </a:rPr>
                        <a:t>2 814,93 €</a:t>
                      </a:r>
                    </a:p>
                  </a:txBody>
                  <a:tcPr marL="79115" marR="79115" marT="39558" marB="3955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95317888"/>
                  </a:ext>
                </a:extLst>
              </a:tr>
              <a:tr h="642451">
                <a:tc>
                  <a:txBody>
                    <a:bodyPr/>
                    <a:lstStyle/>
                    <a:p>
                      <a:pPr algn="ctr"/>
                      <a:r>
                        <a:rPr lang="fr-FR" sz="1600" dirty="0">
                          <a:effectLst/>
                        </a:rPr>
                        <a:t>​01/01/2019</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sz="1600" dirty="0">
                          <a:effectLst/>
                        </a:rPr>
                        <a:t>​20 862,40 €</a:t>
                      </a:r>
                    </a:p>
                  </a:txBody>
                  <a:tcPr marL="79115" marR="79115" marT="39558" marB="39558"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fr-FR" sz="1600" dirty="0">
                          <a:effectLst/>
                        </a:rPr>
                        <a:t>​5 215,60 €</a:t>
                      </a:r>
                    </a:p>
                  </a:txBody>
                  <a:tcPr marL="79115" marR="79115" marT="39558" marB="39558" anchor="ctr">
                    <a:lnR w="12700" cap="flat" cmpd="sng" algn="ctr">
                      <a:noFill/>
                      <a:prstDash val="solid"/>
                      <a:round/>
                      <a:headEnd type="none" w="med" len="med"/>
                      <a:tailEnd type="none" w="med" len="med"/>
                    </a:lnR>
                    <a:solidFill>
                      <a:schemeClr val="bg1">
                        <a:lumMod val="85000"/>
                      </a:schemeClr>
                    </a:solidFill>
                  </a:tcPr>
                </a:tc>
                <a:tc>
                  <a:txBody>
                    <a:bodyPr/>
                    <a:lstStyle/>
                    <a:p>
                      <a:pPr algn="ctr"/>
                      <a:r>
                        <a:rPr lang="fr-FR" sz="1600" dirty="0">
                          <a:effectLst/>
                        </a:rPr>
                        <a:t>1 738,53 €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fr-FR" sz="1600" dirty="0">
                          <a:effectLst/>
                        </a:rPr>
                        <a:t>​33 379,84 €</a:t>
                      </a:r>
                    </a:p>
                  </a:txBody>
                  <a:tcPr marL="79115" marR="79115" marT="39558" marB="39558" anchor="ctr">
                    <a:lnL w="12700" cap="flat" cmpd="sng" algn="ctr">
                      <a:solidFill>
                        <a:schemeClr val="tx1"/>
                      </a:solidFill>
                      <a:prstDash val="solid"/>
                      <a:round/>
                      <a:headEnd type="none" w="med" len="med"/>
                      <a:tailEnd type="none" w="med" len="med"/>
                    </a:lnL>
                  </a:tcPr>
                </a:tc>
                <a:tc>
                  <a:txBody>
                    <a:bodyPr/>
                    <a:lstStyle/>
                    <a:p>
                      <a:pPr algn="ctr"/>
                      <a:r>
                        <a:rPr lang="fr-FR" sz="1600" dirty="0">
                          <a:effectLst/>
                        </a:rPr>
                        <a:t>​8 344,96 €</a:t>
                      </a:r>
                    </a:p>
                  </a:txBody>
                  <a:tcPr marL="79115" marR="79115" marT="39558" marB="39558" anchor="ctr"/>
                </a:tc>
                <a:tc>
                  <a:txBody>
                    <a:bodyPr/>
                    <a:lstStyle/>
                    <a:p>
                      <a:pPr algn="ctr"/>
                      <a:r>
                        <a:rPr lang="fr-FR" sz="1600" dirty="0">
                          <a:effectLst/>
                        </a:rPr>
                        <a:t>2 781,65 €</a:t>
                      </a:r>
                    </a:p>
                  </a:txBody>
                  <a:tcPr marL="79115" marR="79115" marT="39558" marB="39558"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6234577"/>
                  </a:ext>
                </a:extLst>
              </a:tr>
              <a:tr h="642451">
                <a:tc>
                  <a:txBody>
                    <a:bodyPr/>
                    <a:lstStyle/>
                    <a:p>
                      <a:pPr algn="ctr"/>
                      <a:r>
                        <a:rPr lang="fr-FR" sz="1600" dirty="0">
                          <a:effectLst/>
                        </a:rPr>
                        <a:t>​01/01/2018</a:t>
                      </a:r>
                    </a:p>
                  </a:txBody>
                  <a:tcPr marL="79115" marR="79115" marT="39558" marB="3955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r-FR" sz="1600" dirty="0">
                          <a:effectLst/>
                        </a:rPr>
                        <a:t>​20 550,40 €</a:t>
                      </a:r>
                    </a:p>
                  </a:txBody>
                  <a:tcPr marL="79115" marR="79115" marT="39558" marB="3955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​5 137,60 €</a:t>
                      </a:r>
                    </a:p>
                  </a:txBody>
                  <a:tcPr marL="79115" marR="79115" marT="39558" marB="39558"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1 712,53 €</a:t>
                      </a:r>
                    </a:p>
                  </a:txBody>
                  <a:tcPr marL="79115" marR="79115" marT="39558" marB="3955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600" dirty="0">
                          <a:effectLst/>
                        </a:rPr>
                        <a:t>​32 880,64 €</a:t>
                      </a:r>
                    </a:p>
                  </a:txBody>
                  <a:tcPr marL="79115" marR="79115" marT="39558" marB="3955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fr-FR" sz="1600" dirty="0">
                          <a:effectLst/>
                        </a:rPr>
                        <a:t>​8 220,16 €</a:t>
                      </a:r>
                    </a:p>
                  </a:txBody>
                  <a:tcPr marL="79115" marR="79115" marT="39558" marB="39558" anchor="ctr">
                    <a:lnB w="12700" cap="flat" cmpd="sng" algn="ctr">
                      <a:solidFill>
                        <a:schemeClr val="tx1"/>
                      </a:solidFill>
                      <a:prstDash val="solid"/>
                      <a:round/>
                      <a:headEnd type="none" w="med" len="med"/>
                      <a:tailEnd type="none" w="med" len="med"/>
                    </a:lnB>
                  </a:tcPr>
                </a:tc>
                <a:tc>
                  <a:txBody>
                    <a:bodyPr/>
                    <a:lstStyle/>
                    <a:p>
                      <a:pPr algn="ctr"/>
                      <a:r>
                        <a:rPr lang="fr-FR" sz="1600" dirty="0">
                          <a:effectLst/>
                        </a:rPr>
                        <a:t>2 740,05 €</a:t>
                      </a:r>
                    </a:p>
                  </a:txBody>
                  <a:tcPr marL="79115" marR="79115" marT="39558" marB="39558"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395143"/>
                  </a:ext>
                </a:extLst>
              </a:tr>
            </a:tbl>
          </a:graphicData>
        </a:graphic>
      </p:graphicFrame>
      <p:sp>
        <p:nvSpPr>
          <p:cNvPr id="6" name="Rectangle : coins arrondis 5">
            <a:hlinkClick r:id="rId2" action="ppaction://hlinksldjump"/>
            <a:extLst>
              <a:ext uri="{FF2B5EF4-FFF2-40B4-BE49-F238E27FC236}">
                <a16:creationId xmlns:a16="http://schemas.microsoft.com/office/drawing/2014/main" id="{68307CD2-F184-4A48-A08C-F5E578EBB2B6}"/>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51396523-BDB7-48D5-AFB5-715D4F1887E4}"/>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418959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DA5C09-F842-4BA2-AEB6-F9F0A69BE149}"/>
              </a:ext>
            </a:extLst>
          </p:cNvPr>
          <p:cNvSpPr/>
          <p:nvPr/>
        </p:nvSpPr>
        <p:spPr>
          <a:xfrm>
            <a:off x="1956317" y="402618"/>
            <a:ext cx="8447315" cy="369332"/>
          </a:xfrm>
          <a:prstGeom prst="rect">
            <a:avLst/>
          </a:prstGeom>
        </p:spPr>
        <p:txBody>
          <a:bodyPr wrap="square">
            <a:spAutoFit/>
          </a:bodyPr>
          <a:lstStyle/>
          <a:p>
            <a:r>
              <a:rPr lang="fr-FR" b="1" dirty="0"/>
              <a:t> Conventions de sécurité sociale prévoyant des dispositions en cas de polygamie </a:t>
            </a:r>
          </a:p>
        </p:txBody>
      </p:sp>
      <p:graphicFrame>
        <p:nvGraphicFramePr>
          <p:cNvPr id="5" name="Tableau 4">
            <a:extLst>
              <a:ext uri="{FF2B5EF4-FFF2-40B4-BE49-F238E27FC236}">
                <a16:creationId xmlns:a16="http://schemas.microsoft.com/office/drawing/2014/main" id="{48FB152E-7B05-43D8-9C47-FCBF75C284C6}"/>
              </a:ext>
            </a:extLst>
          </p:cNvPr>
          <p:cNvGraphicFramePr>
            <a:graphicFrameLocks noGrp="1"/>
          </p:cNvGraphicFramePr>
          <p:nvPr>
            <p:extLst>
              <p:ext uri="{D42A27DB-BD31-4B8C-83A1-F6EECF244321}">
                <p14:modId xmlns:p14="http://schemas.microsoft.com/office/powerpoint/2010/main" val="2641896258"/>
              </p:ext>
            </p:extLst>
          </p:nvPr>
        </p:nvGraphicFramePr>
        <p:xfrm>
          <a:off x="4105353" y="1202445"/>
          <a:ext cx="3134348" cy="4799106"/>
        </p:xfrm>
        <a:graphic>
          <a:graphicData uri="http://schemas.openxmlformats.org/drawingml/2006/table">
            <a:tbl>
              <a:tblPr>
                <a:tableStyleId>{284E427A-3D55-4303-BF80-6455036E1DE7}</a:tableStyleId>
              </a:tblPr>
              <a:tblGrid>
                <a:gridCol w="3134348">
                  <a:extLst>
                    <a:ext uri="{9D8B030D-6E8A-4147-A177-3AD203B41FA5}">
                      <a16:colId xmlns:a16="http://schemas.microsoft.com/office/drawing/2014/main" val="3761638422"/>
                    </a:ext>
                  </a:extLst>
                </a:gridCol>
              </a:tblGrid>
              <a:tr h="369162">
                <a:tc>
                  <a:txBody>
                    <a:bodyPr/>
                    <a:lstStyle/>
                    <a:p>
                      <a:pPr algn="ctr"/>
                      <a:r>
                        <a:rPr lang="fr-FR" sz="1600" dirty="0"/>
                        <a:t>Algérie</a:t>
                      </a:r>
                    </a:p>
                  </a:txBody>
                  <a:tcPr marL="83680" marR="83680" marT="41840" marB="41840" anchor="ctr"/>
                </a:tc>
                <a:extLst>
                  <a:ext uri="{0D108BD9-81ED-4DB2-BD59-A6C34878D82A}">
                    <a16:rowId xmlns:a16="http://schemas.microsoft.com/office/drawing/2014/main" val="3189507278"/>
                  </a:ext>
                </a:extLst>
              </a:tr>
              <a:tr h="369162">
                <a:tc>
                  <a:txBody>
                    <a:bodyPr/>
                    <a:lstStyle/>
                    <a:p>
                      <a:pPr algn="ctr"/>
                      <a:r>
                        <a:rPr lang="fr-FR" sz="1600" dirty="0"/>
                        <a:t>Bénin</a:t>
                      </a:r>
                    </a:p>
                  </a:txBody>
                  <a:tcPr marL="83680" marR="83680" marT="41840" marB="41840" anchor="ctr"/>
                </a:tc>
                <a:extLst>
                  <a:ext uri="{0D108BD9-81ED-4DB2-BD59-A6C34878D82A}">
                    <a16:rowId xmlns:a16="http://schemas.microsoft.com/office/drawing/2014/main" val="150990665"/>
                  </a:ext>
                </a:extLst>
              </a:tr>
              <a:tr h="369162">
                <a:tc>
                  <a:txBody>
                    <a:bodyPr/>
                    <a:lstStyle/>
                    <a:p>
                      <a:pPr algn="ctr"/>
                      <a:r>
                        <a:rPr lang="fr-FR" sz="1600" dirty="0"/>
                        <a:t>Cameroun</a:t>
                      </a:r>
                    </a:p>
                  </a:txBody>
                  <a:tcPr marL="83680" marR="83680" marT="41840" marB="41840" anchor="ctr"/>
                </a:tc>
                <a:extLst>
                  <a:ext uri="{0D108BD9-81ED-4DB2-BD59-A6C34878D82A}">
                    <a16:rowId xmlns:a16="http://schemas.microsoft.com/office/drawing/2014/main" val="1638874424"/>
                  </a:ext>
                </a:extLst>
              </a:tr>
              <a:tr h="369162">
                <a:tc>
                  <a:txBody>
                    <a:bodyPr/>
                    <a:lstStyle/>
                    <a:p>
                      <a:pPr algn="ctr"/>
                      <a:r>
                        <a:rPr lang="fr-FR" sz="1600" dirty="0"/>
                        <a:t>Congo</a:t>
                      </a:r>
                    </a:p>
                  </a:txBody>
                  <a:tcPr marL="83680" marR="83680" marT="41840" marB="41840" anchor="ctr"/>
                </a:tc>
                <a:extLst>
                  <a:ext uri="{0D108BD9-81ED-4DB2-BD59-A6C34878D82A}">
                    <a16:rowId xmlns:a16="http://schemas.microsoft.com/office/drawing/2014/main" val="3034491839"/>
                  </a:ext>
                </a:extLst>
              </a:tr>
              <a:tr h="369162">
                <a:tc>
                  <a:txBody>
                    <a:bodyPr/>
                    <a:lstStyle/>
                    <a:p>
                      <a:pPr algn="ctr"/>
                      <a:r>
                        <a:rPr lang="fr-FR" sz="1600" dirty="0"/>
                        <a:t>Côte d'Ivoire</a:t>
                      </a:r>
                    </a:p>
                  </a:txBody>
                  <a:tcPr marL="83680" marR="83680" marT="41840" marB="41840" anchor="ctr"/>
                </a:tc>
                <a:extLst>
                  <a:ext uri="{0D108BD9-81ED-4DB2-BD59-A6C34878D82A}">
                    <a16:rowId xmlns:a16="http://schemas.microsoft.com/office/drawing/2014/main" val="3842357289"/>
                  </a:ext>
                </a:extLst>
              </a:tr>
              <a:tr h="369162">
                <a:tc>
                  <a:txBody>
                    <a:bodyPr/>
                    <a:lstStyle/>
                    <a:p>
                      <a:pPr algn="ctr"/>
                      <a:r>
                        <a:rPr lang="fr-FR" sz="1600" dirty="0"/>
                        <a:t>Gabon</a:t>
                      </a:r>
                    </a:p>
                  </a:txBody>
                  <a:tcPr marL="83680" marR="83680" marT="41840" marB="41840" anchor="ctr"/>
                </a:tc>
                <a:extLst>
                  <a:ext uri="{0D108BD9-81ED-4DB2-BD59-A6C34878D82A}">
                    <a16:rowId xmlns:a16="http://schemas.microsoft.com/office/drawing/2014/main" val="1402944575"/>
                  </a:ext>
                </a:extLst>
              </a:tr>
              <a:tr h="369162">
                <a:tc>
                  <a:txBody>
                    <a:bodyPr/>
                    <a:lstStyle/>
                    <a:p>
                      <a:pPr algn="ctr"/>
                      <a:r>
                        <a:rPr lang="fr-FR" sz="1600" dirty="0"/>
                        <a:t>Mali</a:t>
                      </a:r>
                    </a:p>
                  </a:txBody>
                  <a:tcPr marL="83680" marR="83680" marT="41840" marB="41840" anchor="ctr"/>
                </a:tc>
                <a:extLst>
                  <a:ext uri="{0D108BD9-81ED-4DB2-BD59-A6C34878D82A}">
                    <a16:rowId xmlns:a16="http://schemas.microsoft.com/office/drawing/2014/main" val="2247631530"/>
                  </a:ext>
                </a:extLst>
              </a:tr>
              <a:tr h="369162">
                <a:tc>
                  <a:txBody>
                    <a:bodyPr/>
                    <a:lstStyle/>
                    <a:p>
                      <a:pPr algn="ctr"/>
                      <a:r>
                        <a:rPr lang="fr-FR" sz="1600" dirty="0"/>
                        <a:t>Maroc</a:t>
                      </a:r>
                    </a:p>
                  </a:txBody>
                  <a:tcPr marL="83680" marR="83680" marT="41840" marB="41840" anchor="ctr"/>
                </a:tc>
                <a:extLst>
                  <a:ext uri="{0D108BD9-81ED-4DB2-BD59-A6C34878D82A}">
                    <a16:rowId xmlns:a16="http://schemas.microsoft.com/office/drawing/2014/main" val="1930783090"/>
                  </a:ext>
                </a:extLst>
              </a:tr>
              <a:tr h="369162">
                <a:tc>
                  <a:txBody>
                    <a:bodyPr/>
                    <a:lstStyle/>
                    <a:p>
                      <a:pPr algn="ctr"/>
                      <a:r>
                        <a:rPr lang="fr-FR" sz="1600" dirty="0"/>
                        <a:t>Mauritanie</a:t>
                      </a:r>
                    </a:p>
                  </a:txBody>
                  <a:tcPr marL="83680" marR="83680" marT="41840" marB="41840" anchor="ctr"/>
                </a:tc>
                <a:extLst>
                  <a:ext uri="{0D108BD9-81ED-4DB2-BD59-A6C34878D82A}">
                    <a16:rowId xmlns:a16="http://schemas.microsoft.com/office/drawing/2014/main" val="477953629"/>
                  </a:ext>
                </a:extLst>
              </a:tr>
              <a:tr h="369162">
                <a:tc>
                  <a:txBody>
                    <a:bodyPr/>
                    <a:lstStyle/>
                    <a:p>
                      <a:pPr algn="ctr"/>
                      <a:r>
                        <a:rPr lang="fr-FR" sz="1600" dirty="0"/>
                        <a:t>Niger</a:t>
                      </a:r>
                    </a:p>
                  </a:txBody>
                  <a:tcPr marL="83680" marR="83680" marT="41840" marB="41840" anchor="ctr"/>
                </a:tc>
                <a:extLst>
                  <a:ext uri="{0D108BD9-81ED-4DB2-BD59-A6C34878D82A}">
                    <a16:rowId xmlns:a16="http://schemas.microsoft.com/office/drawing/2014/main" val="3189719016"/>
                  </a:ext>
                </a:extLst>
              </a:tr>
              <a:tr h="369162">
                <a:tc>
                  <a:txBody>
                    <a:bodyPr/>
                    <a:lstStyle/>
                    <a:p>
                      <a:pPr algn="ctr"/>
                      <a:r>
                        <a:rPr lang="fr-FR" sz="1600" dirty="0"/>
                        <a:t>Sénégal</a:t>
                      </a:r>
                    </a:p>
                  </a:txBody>
                  <a:tcPr marL="83680" marR="83680" marT="41840" marB="41840" anchor="ctr"/>
                </a:tc>
                <a:extLst>
                  <a:ext uri="{0D108BD9-81ED-4DB2-BD59-A6C34878D82A}">
                    <a16:rowId xmlns:a16="http://schemas.microsoft.com/office/drawing/2014/main" val="1350696878"/>
                  </a:ext>
                </a:extLst>
              </a:tr>
              <a:tr h="369162">
                <a:tc>
                  <a:txBody>
                    <a:bodyPr/>
                    <a:lstStyle/>
                    <a:p>
                      <a:pPr algn="ctr"/>
                      <a:r>
                        <a:rPr lang="fr-FR" sz="1600" dirty="0"/>
                        <a:t>Togo</a:t>
                      </a:r>
                    </a:p>
                  </a:txBody>
                  <a:tcPr marL="83680" marR="83680" marT="41840" marB="41840" anchor="ctr"/>
                </a:tc>
                <a:extLst>
                  <a:ext uri="{0D108BD9-81ED-4DB2-BD59-A6C34878D82A}">
                    <a16:rowId xmlns:a16="http://schemas.microsoft.com/office/drawing/2014/main" val="82130178"/>
                  </a:ext>
                </a:extLst>
              </a:tr>
              <a:tr h="369162">
                <a:tc>
                  <a:txBody>
                    <a:bodyPr/>
                    <a:lstStyle/>
                    <a:p>
                      <a:pPr algn="ctr"/>
                      <a:r>
                        <a:rPr lang="fr-FR" sz="1600" dirty="0"/>
                        <a:t>Tunisie </a:t>
                      </a:r>
                      <a:r>
                        <a:rPr lang="fr-FR" sz="1100" dirty="0"/>
                        <a:t>(point de départ avant le 01/04/2007)</a:t>
                      </a:r>
                    </a:p>
                  </a:txBody>
                  <a:tcPr marL="83680" marR="83680" marT="41840" marB="41840" anchor="ctr"/>
                </a:tc>
                <a:extLst>
                  <a:ext uri="{0D108BD9-81ED-4DB2-BD59-A6C34878D82A}">
                    <a16:rowId xmlns:a16="http://schemas.microsoft.com/office/drawing/2014/main" val="4066863418"/>
                  </a:ext>
                </a:extLst>
              </a:tr>
            </a:tbl>
          </a:graphicData>
        </a:graphic>
      </p:graphicFrame>
      <p:sp>
        <p:nvSpPr>
          <p:cNvPr id="6" name="Rectangle : coins arrondis 5">
            <a:hlinkClick r:id="rId2" action="ppaction://hlinksldjump"/>
            <a:extLst>
              <a:ext uri="{FF2B5EF4-FFF2-40B4-BE49-F238E27FC236}">
                <a16:creationId xmlns:a16="http://schemas.microsoft.com/office/drawing/2014/main" id="{6750D9A8-AEE5-4197-A0CA-4BEEE18C3784}"/>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DF536097-C821-458A-AB59-E5B5ABDDD5EB}"/>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26492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A à AL</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903903820"/>
              </p:ext>
            </p:extLst>
          </p:nvPr>
        </p:nvGraphicFramePr>
        <p:xfrm>
          <a:off x="635668" y="746005"/>
          <a:ext cx="10920664" cy="5935753"/>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248210">
                <a:tc>
                  <a:txBody>
                    <a:bodyPr/>
                    <a:lstStyle/>
                    <a:p>
                      <a:pPr lvl="1" algn="l" fontAlgn="ctr"/>
                      <a:r>
                        <a:rPr lang="fr-FR" sz="1400" u="none" strike="noStrike" dirty="0">
                          <a:effectLst/>
                        </a:rPr>
                        <a:t>​Aide à la réinsertion familiale et sociale des anciens migrants dans leur pays d'origine (ARFS)</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1825080718"/>
                  </a:ext>
                </a:extLst>
              </a:tr>
              <a:tr h="248210">
                <a:tc>
                  <a:txBody>
                    <a:bodyPr/>
                    <a:lstStyle/>
                    <a:p>
                      <a:pPr lvl="1" algn="l" fontAlgn="b"/>
                      <a:r>
                        <a:rPr lang="fr-FR" sz="1400" u="none" strike="noStrike">
                          <a:effectLst/>
                        </a:rPr>
                        <a:t>​Aide exceptionnelle de fin d'année pour l'année 2019 instituée par le décret 2019/1323 du 10/12/2019</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2780540372"/>
                  </a:ext>
                </a:extLst>
              </a:tr>
              <a:tr h="248210">
                <a:tc>
                  <a:txBody>
                    <a:bodyPr/>
                    <a:lstStyle/>
                    <a:p>
                      <a:pPr lvl="1" algn="l" fontAlgn="b"/>
                      <a:r>
                        <a:rPr lang="fr-FR" sz="1400" u="none" strike="noStrike">
                          <a:effectLst/>
                        </a:rPr>
                        <a:t>​Aide exceptionnelle de solidarité instituée par le décret 2020/519 du 05/05/2020</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4096560567"/>
                  </a:ext>
                </a:extLst>
              </a:tr>
              <a:tr h="248210">
                <a:tc>
                  <a:txBody>
                    <a:bodyPr/>
                    <a:lstStyle/>
                    <a:p>
                      <a:pPr lvl="1" algn="l" fontAlgn="ctr"/>
                      <a:r>
                        <a:rPr lang="fr-FR" sz="1400" u="none" strike="noStrike">
                          <a:effectLst/>
                        </a:rPr>
                        <a:t>Aide personnalisée au logement</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142920035"/>
                  </a:ext>
                </a:extLst>
              </a:tr>
              <a:tr h="248210">
                <a:tc>
                  <a:txBody>
                    <a:bodyPr/>
                    <a:lstStyle/>
                    <a:p>
                      <a:pPr lvl="1" algn="l" fontAlgn="b"/>
                      <a:r>
                        <a:rPr lang="fr-FR" sz="1400" u="none" strike="noStrike">
                          <a:effectLst/>
                        </a:rPr>
                        <a:t>Aide des personnes tenues à l'obligation alimentaire </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432795581"/>
                  </a:ext>
                </a:extLst>
              </a:tr>
              <a:tr h="248210">
                <a:tc>
                  <a:txBody>
                    <a:bodyPr/>
                    <a:lstStyle/>
                    <a:p>
                      <a:pPr lvl="1" algn="l" fontAlgn="ctr"/>
                      <a:r>
                        <a:rPr lang="fr-FR" sz="1400" u="none" strike="noStrike">
                          <a:effectLst/>
                        </a:rPr>
                        <a:t>Allocation aux adultes handicapés (AAH et ses compléments) du demandeur</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781827536"/>
                  </a:ext>
                </a:extLst>
              </a:tr>
              <a:tr h="284492">
                <a:tc>
                  <a:txBody>
                    <a:bodyPr/>
                    <a:lstStyle/>
                    <a:p>
                      <a:pPr lvl="1" algn="l" fontAlgn="ctr"/>
                      <a:r>
                        <a:rPr lang="fr-FR" sz="1400" u="none" strike="noStrike">
                          <a:effectLst/>
                        </a:rPr>
                        <a:t>AAH (et ses compléments) du conjoint, concubin ou pacsé bénéficiaire s'il est titulaire d'un avantage de vieillesse ou d'invalidité.</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1576376237"/>
                  </a:ext>
                </a:extLst>
              </a:tr>
              <a:tr h="248210">
                <a:tc>
                  <a:txBody>
                    <a:bodyPr/>
                    <a:lstStyle/>
                    <a:p>
                      <a:pPr lvl="1" algn="l" fontAlgn="ctr"/>
                      <a:r>
                        <a:rPr lang="fr-FR" sz="1400" u="none" strike="noStrike">
                          <a:effectLst/>
                        </a:rPr>
                        <a:t>Allocations d'aide sociale</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2889762057"/>
                  </a:ext>
                </a:extLst>
              </a:tr>
              <a:tr h="490499">
                <a:tc>
                  <a:txBody>
                    <a:bodyPr/>
                    <a:lstStyle/>
                    <a:p>
                      <a:pPr lvl="1" algn="l" fontAlgn="ctr"/>
                      <a:r>
                        <a:rPr lang="fr-FR" sz="1400" u="none" strike="noStrike" dirty="0">
                          <a:effectLst/>
                        </a:rPr>
                        <a:t>Allocation de compensation accordée aux aveugles et aux grands infirmes travailleurs et les avantages en espèces dont l'intéressé bénéficie au titre de l'aide sociale</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1605378761"/>
                  </a:ext>
                </a:extLst>
              </a:tr>
              <a:tr h="248210">
                <a:tc>
                  <a:txBody>
                    <a:bodyPr/>
                    <a:lstStyle/>
                    <a:p>
                      <a:pPr lvl="1" algn="l" fontAlgn="ctr"/>
                      <a:r>
                        <a:rPr lang="fr-FR" sz="1400" u="none" strike="noStrike">
                          <a:effectLst/>
                        </a:rPr>
                        <a:t>Allocation de logement</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098387709"/>
                  </a:ext>
                </a:extLst>
              </a:tr>
              <a:tr h="284492">
                <a:tc>
                  <a:txBody>
                    <a:bodyPr/>
                    <a:lstStyle/>
                    <a:p>
                      <a:pPr lvl="1" algn="l" fontAlgn="ctr"/>
                      <a:r>
                        <a:rPr lang="fr-FR" sz="1400" u="none" strike="noStrike">
                          <a:effectLst/>
                        </a:rPr>
                        <a:t>Allocation de reconnaissance aux anciens supplétifs et assimilés (ex rente viagère au profit des harkis)</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646521264"/>
                  </a:ext>
                </a:extLst>
              </a:tr>
              <a:tr h="248210">
                <a:tc>
                  <a:txBody>
                    <a:bodyPr/>
                    <a:lstStyle/>
                    <a:p>
                      <a:pPr lvl="1" algn="l" fontAlgn="ctr"/>
                      <a:r>
                        <a:rPr lang="fr-FR" sz="1400" u="none" strike="noStrike">
                          <a:effectLst/>
                        </a:rPr>
                        <a:t>Allocation de veuvage</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451717441"/>
                  </a:ext>
                </a:extLst>
              </a:tr>
              <a:tr h="248210">
                <a:tc>
                  <a:txBody>
                    <a:bodyPr/>
                    <a:lstStyle/>
                    <a:p>
                      <a:pPr lvl="1" algn="l" fontAlgn="ctr"/>
                      <a:r>
                        <a:rPr lang="fr-FR" sz="1400" u="none" strike="noStrike">
                          <a:effectLst/>
                        </a:rPr>
                        <a:t>Allocation personnalisée d'autonomie</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2479062416"/>
                  </a:ext>
                </a:extLst>
              </a:tr>
              <a:tr h="248210">
                <a:tc>
                  <a:txBody>
                    <a:bodyPr/>
                    <a:lstStyle/>
                    <a:p>
                      <a:pPr lvl="1" algn="l" fontAlgn="ctr"/>
                      <a:r>
                        <a:rPr lang="fr-FR" sz="1400" u="none" strike="noStrike">
                          <a:effectLst/>
                        </a:rPr>
                        <a:t>Allocation supplémentaire articles L815-2 et L815-3 du code de la sécurité sociale</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2855370466"/>
                  </a:ext>
                </a:extLst>
              </a:tr>
              <a:tr h="248210">
                <a:tc>
                  <a:txBody>
                    <a:bodyPr/>
                    <a:lstStyle/>
                    <a:p>
                      <a:pPr lvl="1" algn="l" fontAlgn="ctr"/>
                      <a:r>
                        <a:rPr lang="fr-FR" sz="1400" u="none" strike="noStrike" dirty="0">
                          <a:effectLst/>
                        </a:rPr>
                        <a:t>Allocation supplémentaire d'invalidité</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795485465"/>
                  </a:ext>
                </a:extLst>
              </a:tr>
              <a:tr h="248210">
                <a:tc>
                  <a:txBody>
                    <a:bodyPr/>
                    <a:lstStyle/>
                    <a:p>
                      <a:pPr lvl="1" algn="l" fontAlgn="ctr"/>
                      <a:r>
                        <a:rPr lang="fr-FR" sz="1400" u="none" strike="noStrike" dirty="0">
                          <a:effectLst/>
                        </a:rPr>
                        <a:t>Allocation de solidarité aux personnes âgées</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991947846"/>
                  </a:ext>
                </a:extLst>
              </a:tr>
              <a:tr h="248210">
                <a:tc>
                  <a:txBody>
                    <a:bodyPr/>
                    <a:lstStyle/>
                    <a:p>
                      <a:pPr lvl="1" algn="l" fontAlgn="ctr"/>
                      <a:r>
                        <a:rPr lang="fr-FR" sz="1400" u="none" strike="noStrike">
                          <a:effectLst/>
                        </a:rPr>
                        <a:t>Allocation des travailleurs de l'amiante</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771889502"/>
                  </a:ext>
                </a:extLst>
              </a:tr>
              <a:tr h="248210">
                <a:tc>
                  <a:txBody>
                    <a:bodyPr/>
                    <a:lstStyle/>
                    <a:p>
                      <a:pPr lvl="1" algn="l" fontAlgn="ctr"/>
                      <a:r>
                        <a:rPr lang="fr-FR" sz="1400" u="none" strike="noStrike" dirty="0">
                          <a:effectLst/>
                        </a:rPr>
                        <a:t>​Indemnité versée par le fonds d'indemnisation des victimes de l'amiante</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2471857485"/>
                  </a:ext>
                </a:extLst>
              </a:tr>
              <a:tr h="248210">
                <a:tc>
                  <a:txBody>
                    <a:bodyPr/>
                    <a:lstStyle/>
                    <a:p>
                      <a:pPr lvl="1" algn="l" fontAlgn="ctr"/>
                      <a:r>
                        <a:rPr lang="fr-FR" sz="1400" u="none" strike="noStrike">
                          <a:effectLst/>
                        </a:rPr>
                        <a:t>Allocation de vétérance des sapeurs pompiers volontaires</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118114622"/>
                  </a:ext>
                </a:extLst>
              </a:tr>
              <a:tr h="248210">
                <a:tc>
                  <a:txBody>
                    <a:bodyPr/>
                    <a:lstStyle/>
                    <a:p>
                      <a:pPr lvl="1" algn="l" fontAlgn="ctr"/>
                      <a:r>
                        <a:rPr lang="fr-FR" sz="1400" u="none" strike="noStrike">
                          <a:effectLst/>
                        </a:rPr>
                        <a:t>Allocation de la ville de Paris</a:t>
                      </a:r>
                      <a:endParaRPr lang="fr-FR" sz="1400" b="0" i="0" u="none" strike="noStrike">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1327000138"/>
                  </a:ext>
                </a:extLst>
              </a:tr>
              <a:tr h="656700">
                <a:tc>
                  <a:txBody>
                    <a:bodyPr/>
                    <a:lstStyle/>
                    <a:p>
                      <a:pPr lvl="1" algn="l" fontAlgn="ctr"/>
                      <a:r>
                        <a:rPr lang="fr-FR" sz="1400" u="none" strike="noStrike" dirty="0">
                          <a:effectLst/>
                        </a:rPr>
                        <a:t>Allocation de reconnaissance artistique de la ville de Paris</a:t>
                      </a:r>
                      <a:endParaRPr lang="fr-FR" sz="1400" b="0" i="0" u="none" strike="noStrike" dirty="0">
                        <a:solidFill>
                          <a:srgbClr val="000000"/>
                        </a:solidFill>
                        <a:effectLst/>
                        <a:latin typeface="Calibri" panose="020F0502020204030204" pitchFamily="34" charset="0"/>
                      </a:endParaRPr>
                    </a:p>
                  </a:txBody>
                  <a:tcPr marL="5215" marR="5215" marT="5215" marB="0" anchor="ctr"/>
                </a:tc>
                <a:extLst>
                  <a:ext uri="{0D108BD9-81ED-4DB2-BD59-A6C34878D82A}">
                    <a16:rowId xmlns:a16="http://schemas.microsoft.com/office/drawing/2014/main" val="3587440514"/>
                  </a:ext>
                </a:extLst>
              </a:tr>
            </a:tbl>
          </a:graphicData>
        </a:graphic>
      </p:graphicFrame>
      <p:sp>
        <p:nvSpPr>
          <p:cNvPr id="23" name="Rectangle : coins arrondis 22">
            <a:hlinkClick r:id="rId2" action="ppaction://hlinksldjump"/>
            <a:extLst>
              <a:ext uri="{FF2B5EF4-FFF2-40B4-BE49-F238E27FC236}">
                <a16:creationId xmlns:a16="http://schemas.microsoft.com/office/drawing/2014/main" id="{9B89DF5D-4499-4FDE-B948-BEF6925141D9}"/>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25" name="Bouton d’action : début 24">
            <a:hlinkClick r:id="" action="ppaction://hlinkshowjump?jump=lastslideviewed" highlightClick="1"/>
            <a:extLst>
              <a:ext uri="{FF2B5EF4-FFF2-40B4-BE49-F238E27FC236}">
                <a16:creationId xmlns:a16="http://schemas.microsoft.com/office/drawing/2014/main" id="{8C874DD6-0461-47A5-877B-A14EF3262ADE}"/>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794741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AS - B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170701507"/>
              </p:ext>
            </p:extLst>
          </p:nvPr>
        </p:nvGraphicFramePr>
        <p:xfrm>
          <a:off x="732043" y="738252"/>
          <a:ext cx="10920664" cy="5289319"/>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339990">
                <a:tc>
                  <a:txBody>
                    <a:bodyPr/>
                    <a:lstStyle/>
                    <a:p>
                      <a:pPr lvl="1" algn="l" fontAlgn="ctr"/>
                      <a:r>
                        <a:rPr lang="fr-FR" sz="1600" b="0" i="0" u="none" strike="noStrike" dirty="0">
                          <a:solidFill>
                            <a:srgbClr val="000000"/>
                          </a:solidFill>
                          <a:effectLst/>
                          <a:latin typeface="Calibri" panose="020F0502020204030204" pitchFamily="34" charset="0"/>
                        </a:rPr>
                        <a:t>Assurance vie du décédé versée au conjoint survivant en raison de ce décès</a:t>
                      </a:r>
                    </a:p>
                  </a:txBody>
                  <a:tcPr marL="9525" marR="9525" marT="9525" marB="0" anchor="ctr"/>
                </a:tc>
                <a:extLst>
                  <a:ext uri="{0D108BD9-81ED-4DB2-BD59-A6C34878D82A}">
                    <a16:rowId xmlns:a16="http://schemas.microsoft.com/office/drawing/2014/main" val="1825080718"/>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​Avantages en nature non liés à un travail ou service</a:t>
                      </a:r>
                    </a:p>
                  </a:txBody>
                  <a:tcPr marL="9525" marR="9525" marT="9525" marB="0" anchor="ctr"/>
                </a:tc>
                <a:extLst>
                  <a:ext uri="{0D108BD9-81ED-4DB2-BD59-A6C34878D82A}">
                    <a16:rowId xmlns:a16="http://schemas.microsoft.com/office/drawing/2014/main" val="4096560567"/>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Avantages de réversion servis par : </a:t>
                      </a:r>
                    </a:p>
                  </a:txBody>
                  <a:tcPr marL="9525" marR="9525" marT="9525" marB="0" anchor="ctr"/>
                </a:tc>
                <a:extLst>
                  <a:ext uri="{0D108BD9-81ED-4DB2-BD59-A6C34878D82A}">
                    <a16:rowId xmlns:a16="http://schemas.microsoft.com/office/drawing/2014/main" val="3142920035"/>
                  </a:ext>
                </a:extLst>
              </a:tr>
              <a:tr h="278775">
                <a:tc>
                  <a:txBody>
                    <a:bodyPr/>
                    <a:lstStyle/>
                    <a:p>
                      <a:pPr marL="1085850" lvl="2" indent="-1714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le régime général ;</a:t>
                      </a:r>
                    </a:p>
                  </a:txBody>
                  <a:tcPr marL="85725" marR="9525" marT="9525" marB="0" anchor="ctr"/>
                </a:tc>
                <a:extLst>
                  <a:ext uri="{0D108BD9-81ED-4DB2-BD59-A6C34878D82A}">
                    <a16:rowId xmlns:a16="http://schemas.microsoft.com/office/drawing/2014/main" val="781827536"/>
                  </a:ext>
                </a:extLst>
              </a:tr>
              <a:tr h="352319">
                <a:tc>
                  <a:txBody>
                    <a:bodyPr/>
                    <a:lstStyle/>
                    <a:p>
                      <a:pPr marL="1085850" lvl="2" indent="-1714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les régimes des salariés et non salariés agricoles ;</a:t>
                      </a:r>
                    </a:p>
                  </a:txBody>
                  <a:tcPr marL="85725" marR="9525" marT="9525" marB="0" anchor="ctr"/>
                </a:tc>
                <a:extLst>
                  <a:ext uri="{0D108BD9-81ED-4DB2-BD59-A6C34878D82A}">
                    <a16:rowId xmlns:a16="http://schemas.microsoft.com/office/drawing/2014/main" val="1576376237"/>
                  </a:ext>
                </a:extLst>
              </a:tr>
              <a:tr h="278775">
                <a:tc>
                  <a:txBody>
                    <a:bodyPr/>
                    <a:lstStyle/>
                    <a:p>
                      <a:pPr marL="1085850" lvl="2" indent="-1714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le régime social des indépendants ;</a:t>
                      </a:r>
                    </a:p>
                  </a:txBody>
                  <a:tcPr marL="85725" marR="9525" marT="9525" marB="0" anchor="ctr"/>
                </a:tc>
                <a:extLst>
                  <a:ext uri="{0D108BD9-81ED-4DB2-BD59-A6C34878D82A}">
                    <a16:rowId xmlns:a16="http://schemas.microsoft.com/office/drawing/2014/main" val="2889762057"/>
                  </a:ext>
                </a:extLst>
              </a:tr>
              <a:tr h="352319">
                <a:tc>
                  <a:txBody>
                    <a:bodyPr/>
                    <a:lstStyle/>
                    <a:p>
                      <a:pPr marL="1085850" lvl="2" indent="-1714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le régime des professions libérales (sauf avocats) ;</a:t>
                      </a:r>
                    </a:p>
                  </a:txBody>
                  <a:tcPr marL="85725" marR="9525" marT="9525" marB="0" anchor="ctr"/>
                </a:tc>
                <a:extLst>
                  <a:ext uri="{0D108BD9-81ED-4DB2-BD59-A6C34878D82A}">
                    <a16:rowId xmlns:a16="http://schemas.microsoft.com/office/drawing/2014/main" val="1605378761"/>
                  </a:ext>
                </a:extLst>
              </a:tr>
              <a:tr h="278775">
                <a:tc>
                  <a:txBody>
                    <a:bodyPr/>
                    <a:lstStyle/>
                    <a:p>
                      <a:pPr marL="1085850" lvl="2" indent="-1714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le régime des cultes.</a:t>
                      </a:r>
                    </a:p>
                  </a:txBody>
                  <a:tcPr marL="85725" marR="9525" marT="9525" marB="0" anchor="ctr"/>
                </a:tc>
                <a:extLst>
                  <a:ext uri="{0D108BD9-81ED-4DB2-BD59-A6C34878D82A}">
                    <a16:rowId xmlns:a16="http://schemas.microsoft.com/office/drawing/2014/main" val="3098387709"/>
                  </a:ext>
                </a:extLst>
              </a:tr>
              <a:tr h="278775">
                <a:tc>
                  <a:txBody>
                    <a:bodyPr/>
                    <a:lstStyle/>
                    <a:p>
                      <a:pPr lvl="2" algn="l" fontAlgn="ctr"/>
                      <a:r>
                        <a:rPr lang="fr-FR" sz="1600" b="0" i="0" u="none" strike="noStrike" dirty="0">
                          <a:solidFill>
                            <a:srgbClr val="000000"/>
                          </a:solidFill>
                          <a:effectLst/>
                          <a:latin typeface="Calibri" panose="020F0502020204030204" pitchFamily="34" charset="0"/>
                          <a:sym typeface="Wingdings" panose="05000000000000000000" pitchFamily="2" charset="2"/>
                        </a:rPr>
                        <a:t> </a:t>
                      </a:r>
                      <a:r>
                        <a:rPr lang="fr-FR" sz="1600" b="0" i="0" u="none" strike="noStrike" dirty="0">
                          <a:solidFill>
                            <a:srgbClr val="000000"/>
                          </a:solidFill>
                          <a:effectLst/>
                          <a:latin typeface="Calibri" panose="020F0502020204030204" pitchFamily="34" charset="0"/>
                        </a:rPr>
                        <a:t>Ces avantages sont exclus pour l'ouverture du droit.</a:t>
                      </a:r>
                    </a:p>
                  </a:txBody>
                  <a:tcPr marL="9525" marR="9525" marT="9525" marB="0" anchor="ctr"/>
                </a:tc>
                <a:extLst>
                  <a:ext uri="{0D108BD9-81ED-4DB2-BD59-A6C34878D82A}">
                    <a16:rowId xmlns:a16="http://schemas.microsoft.com/office/drawing/2014/main" val="3451717441"/>
                  </a:ext>
                </a:extLst>
              </a:tr>
              <a:tr h="547071">
                <a:tc>
                  <a:txBody>
                    <a:bodyPr/>
                    <a:lstStyle/>
                    <a:p>
                      <a:pPr lvl="1" algn="l" fontAlgn="ctr"/>
                      <a:r>
                        <a:rPr lang="fr-FR" sz="1600" b="0" i="0" u="none" strike="noStrike" dirty="0">
                          <a:solidFill>
                            <a:srgbClr val="000000"/>
                          </a:solidFill>
                          <a:effectLst/>
                          <a:latin typeface="Calibri" panose="020F0502020204030204" pitchFamily="34" charset="0"/>
                        </a:rPr>
                        <a:t>Depuis le 01/07/2006, les retraites de réversion issues de l'assuré décédé et servies au demandeur par les régimes visés sont retenues pour calculer le montant à servir.</a:t>
                      </a:r>
                    </a:p>
                  </a:txBody>
                  <a:tcPr marL="9525" marR="9525" marT="9525" marB="0" anchor="ctr"/>
                </a:tc>
                <a:extLst>
                  <a:ext uri="{0D108BD9-81ED-4DB2-BD59-A6C34878D82A}">
                    <a16:rowId xmlns:a16="http://schemas.microsoft.com/office/drawing/2014/main" val="2479062416"/>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Avantages de réversion complémentaires aux avantages de réversion exclus</a:t>
                      </a:r>
                    </a:p>
                  </a:txBody>
                  <a:tcPr marL="9525" marR="9525" marT="9525" marB="0" anchor="ctr"/>
                </a:tc>
                <a:extLst>
                  <a:ext uri="{0D108BD9-81ED-4DB2-BD59-A6C34878D82A}">
                    <a16:rowId xmlns:a16="http://schemas.microsoft.com/office/drawing/2014/main" val="2855370466"/>
                  </a:ext>
                </a:extLst>
              </a:tr>
              <a:tr h="352320">
                <a:tc>
                  <a:txBody>
                    <a:bodyPr/>
                    <a:lstStyle/>
                    <a:p>
                      <a:pPr lvl="1" algn="l" fontAlgn="ctr"/>
                      <a:r>
                        <a:rPr lang="fr-FR" sz="1600" b="0" i="0" u="none" strike="noStrike" dirty="0">
                          <a:solidFill>
                            <a:srgbClr val="000000"/>
                          </a:solidFill>
                          <a:effectLst/>
                          <a:latin typeface="Calibri" panose="020F0502020204030204" pitchFamily="34" charset="0"/>
                        </a:rPr>
                        <a:t>Avantage résultant d'une assurance décès</a:t>
                      </a:r>
                    </a:p>
                  </a:txBody>
                  <a:tcPr marL="9525" marR="9525" marT="9525" marB="0" anchor="ctr"/>
                </a:tc>
                <a:extLst>
                  <a:ext uri="{0D108BD9-81ED-4DB2-BD59-A6C34878D82A}">
                    <a16:rowId xmlns:a16="http://schemas.microsoft.com/office/drawing/2014/main" val="1182010071"/>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Biens propres de l'assuré décédé</a:t>
                      </a:r>
                    </a:p>
                  </a:txBody>
                  <a:tcPr marL="9525" marR="9525" marT="9525" marB="0" anchor="ctr"/>
                </a:tc>
                <a:extLst>
                  <a:ext uri="{0D108BD9-81ED-4DB2-BD59-A6C34878D82A}">
                    <a16:rowId xmlns:a16="http://schemas.microsoft.com/office/drawing/2014/main" val="1750715086"/>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Biens issus du décès</a:t>
                      </a:r>
                    </a:p>
                  </a:txBody>
                  <a:tcPr marL="9525" marR="9525" marT="9525" marB="0" anchor="ctr"/>
                </a:tc>
                <a:extLst>
                  <a:ext uri="{0D108BD9-81ED-4DB2-BD59-A6C34878D82A}">
                    <a16:rowId xmlns:a16="http://schemas.microsoft.com/office/drawing/2014/main" val="771889502"/>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Biens de la communauté</a:t>
                      </a:r>
                    </a:p>
                  </a:txBody>
                  <a:tcPr marL="9525" marR="9525" marT="9525" marB="0" anchor="ctr"/>
                </a:tc>
                <a:extLst>
                  <a:ext uri="{0D108BD9-81ED-4DB2-BD59-A6C34878D82A}">
                    <a16:rowId xmlns:a16="http://schemas.microsoft.com/office/drawing/2014/main" val="2471857485"/>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Biens acquis après le décès par remploi d'un bien issu de l'assuré décédé</a:t>
                      </a:r>
                    </a:p>
                  </a:txBody>
                  <a:tcPr marL="9525" marR="9525" marT="9525" marB="0" anchor="ctr"/>
                </a:tc>
                <a:extLst>
                  <a:ext uri="{0D108BD9-81ED-4DB2-BD59-A6C34878D82A}">
                    <a16:rowId xmlns:a16="http://schemas.microsoft.com/office/drawing/2014/main" val="3118114622"/>
                  </a:ext>
                </a:extLst>
              </a:tr>
              <a:tr h="278775">
                <a:tc>
                  <a:txBody>
                    <a:bodyPr/>
                    <a:lstStyle/>
                    <a:p>
                      <a:pPr lvl="1" algn="l" fontAlgn="ctr"/>
                      <a:r>
                        <a:rPr lang="fr-FR" sz="1600" b="0" i="0" u="none" strike="noStrike" dirty="0">
                          <a:solidFill>
                            <a:srgbClr val="000000"/>
                          </a:solidFill>
                          <a:effectLst/>
                          <a:latin typeface="Calibri" panose="020F0502020204030204" pitchFamily="34" charset="0"/>
                        </a:rPr>
                        <a:t>​Bourses de collèges et de lycées</a:t>
                      </a:r>
                    </a:p>
                  </a:txBody>
                  <a:tcPr marL="9525" marR="9525" marT="9525" marB="0" anchor="ctr"/>
                </a:tc>
                <a:extLst>
                  <a:ext uri="{0D108BD9-81ED-4DB2-BD59-A6C34878D82A}">
                    <a16:rowId xmlns:a16="http://schemas.microsoft.com/office/drawing/2014/main" val="1327000138"/>
                  </a:ext>
                </a:extLst>
              </a:tr>
            </a:tbl>
          </a:graphicData>
        </a:graphic>
      </p:graphicFrame>
      <p:sp>
        <p:nvSpPr>
          <p:cNvPr id="5" name="Rectangle : coins arrondis 4">
            <a:hlinkClick r:id="rId2" action="ppaction://hlinksldjump"/>
            <a:extLst>
              <a:ext uri="{FF2B5EF4-FFF2-40B4-BE49-F238E27FC236}">
                <a16:creationId xmlns:a16="http://schemas.microsoft.com/office/drawing/2014/main" id="{954B9792-1A8E-4FEC-9F91-19DEB48B2A1E}"/>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1A7096C6-F7C9-4E67-9F70-112BA7B94484}"/>
              </a:ext>
            </a:extLst>
          </p:cNvPr>
          <p:cNvSpPr/>
          <p:nvPr/>
        </p:nvSpPr>
        <p:spPr>
          <a:xfrm>
            <a:off x="9093666" y="6328941"/>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89018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C - E</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766325620"/>
              </p:ext>
            </p:extLst>
          </p:nvPr>
        </p:nvGraphicFramePr>
        <p:xfrm>
          <a:off x="732043" y="1367407"/>
          <a:ext cx="10920664" cy="4564160"/>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662036">
                <a:tc>
                  <a:txBody>
                    <a:bodyPr/>
                    <a:lstStyle/>
                    <a:p>
                      <a:pPr lvl="1" algn="l" fontAlgn="ctr"/>
                      <a:r>
                        <a:rPr lang="fr-FR" sz="1600" b="0" i="0" u="none" strike="noStrike" dirty="0">
                          <a:solidFill>
                            <a:srgbClr val="000000"/>
                          </a:solidFill>
                          <a:effectLst/>
                          <a:latin typeface="Calibri" panose="020F0502020204030204" pitchFamily="34" charset="0"/>
                        </a:rPr>
                        <a:t>Capitaux décès versés au conjoint survivant suite au décès de l'assuré</a:t>
                      </a:r>
                    </a:p>
                  </a:txBody>
                  <a:tcPr marL="9525" marR="9525" marT="9525" marB="0" anchor="ctr"/>
                </a:tc>
                <a:extLst>
                  <a:ext uri="{0D108BD9-81ED-4DB2-BD59-A6C34878D82A}">
                    <a16:rowId xmlns:a16="http://schemas.microsoft.com/office/drawing/2014/main" val="1825080718"/>
                  </a:ext>
                </a:extLst>
              </a:tr>
              <a:tr h="641189">
                <a:tc>
                  <a:txBody>
                    <a:bodyPr/>
                    <a:lstStyle/>
                    <a:p>
                      <a:pPr lvl="1" algn="l" fontAlgn="ctr"/>
                      <a:r>
                        <a:rPr lang="fr-FR" sz="1600" b="0" i="0" u="none" strike="noStrike">
                          <a:solidFill>
                            <a:srgbClr val="000000"/>
                          </a:solidFill>
                          <a:effectLst/>
                          <a:latin typeface="Calibri" panose="020F0502020204030204" pitchFamily="34" charset="0"/>
                        </a:rPr>
                        <a:t>​Cessions consenties à titre onéreux en vue de l'obtention de l'indemnité annuelle de départ ou de l'indemnité viagère de départ ayant le caractère d'un complément de retraite</a:t>
                      </a:r>
                    </a:p>
                  </a:txBody>
                  <a:tcPr marL="9525" marR="9525" marT="9525" marB="0" anchor="ctr"/>
                </a:tc>
                <a:extLst>
                  <a:ext uri="{0D108BD9-81ED-4DB2-BD59-A6C34878D82A}">
                    <a16:rowId xmlns:a16="http://schemas.microsoft.com/office/drawing/2014/main" val="3142920035"/>
                  </a:ext>
                </a:extLst>
              </a:tr>
              <a:tr h="641189">
                <a:tc>
                  <a:txBody>
                    <a:bodyPr/>
                    <a:lstStyle/>
                    <a:p>
                      <a:pPr lvl="1" algn="l" fontAlgn="ctr"/>
                      <a:r>
                        <a:rPr lang="fr-FR" sz="1600" b="0" i="0" u="none" strike="noStrike">
                          <a:solidFill>
                            <a:srgbClr val="000000"/>
                          </a:solidFill>
                          <a:effectLst/>
                          <a:latin typeface="Calibri" panose="020F0502020204030204" pitchFamily="34" charset="0"/>
                        </a:rPr>
                        <a:t>​Compléments d'allocation aux adultes handicapés (AAH) du demandeur : complément de ressources (CRH) et majoration pour la vie autonome (MVA)</a:t>
                      </a:r>
                    </a:p>
                  </a:txBody>
                  <a:tcPr marL="9525" marR="9525" marT="9525" marB="0" anchor="ctr"/>
                </a:tc>
                <a:extLst>
                  <a:ext uri="{0D108BD9-81ED-4DB2-BD59-A6C34878D82A}">
                    <a16:rowId xmlns:a16="http://schemas.microsoft.com/office/drawing/2014/main" val="432795581"/>
                  </a:ext>
                </a:extLst>
              </a:tr>
              <a:tr h="326736">
                <a:tc>
                  <a:txBody>
                    <a:bodyPr/>
                    <a:lstStyle/>
                    <a:p>
                      <a:pPr lvl="1" algn="l" fontAlgn="ctr"/>
                      <a:r>
                        <a:rPr lang="fr-FR" sz="1600" b="0" i="0" u="none" strike="noStrike">
                          <a:solidFill>
                            <a:srgbClr val="000000"/>
                          </a:solidFill>
                          <a:effectLst/>
                          <a:latin typeface="Calibri" panose="020F0502020204030204" pitchFamily="34" charset="0"/>
                        </a:rPr>
                        <a:t>Compléments d'AAH du conjoint, concubin ou partenaire pacsé s'il est titulaire d'un avantage de vieillesse ou d'invalidité</a:t>
                      </a:r>
                    </a:p>
                  </a:txBody>
                  <a:tcPr marL="9525" marR="9525" marT="9525" marB="0" anchor="ctr"/>
                </a:tc>
                <a:extLst>
                  <a:ext uri="{0D108BD9-81ED-4DB2-BD59-A6C34878D82A}">
                    <a16:rowId xmlns:a16="http://schemas.microsoft.com/office/drawing/2014/main" val="781827536"/>
                  </a:ext>
                </a:extLst>
              </a:tr>
              <a:tr h="412932">
                <a:tc>
                  <a:txBody>
                    <a:bodyPr/>
                    <a:lstStyle/>
                    <a:p>
                      <a:pPr lvl="1" algn="l" fontAlgn="ctr"/>
                      <a:r>
                        <a:rPr lang="fr-FR" sz="1600" b="0" i="0" u="none" strike="noStrike" dirty="0">
                          <a:solidFill>
                            <a:srgbClr val="000000"/>
                          </a:solidFill>
                          <a:effectLst/>
                          <a:latin typeface="Calibri" panose="020F0502020204030204" pitchFamily="34" charset="0"/>
                        </a:rPr>
                        <a:t>Dépenses de santé prises en charge par l'intéressé ou des personnes tenues à l'obligation alimentaire</a:t>
                      </a:r>
                    </a:p>
                  </a:txBody>
                  <a:tcPr marL="9525" marR="9525" marT="9525" marB="0" anchor="ctr"/>
                </a:tc>
                <a:extLst>
                  <a:ext uri="{0D108BD9-81ED-4DB2-BD59-A6C34878D82A}">
                    <a16:rowId xmlns:a16="http://schemas.microsoft.com/office/drawing/2014/main" val="1605378761"/>
                  </a:ext>
                </a:extLst>
              </a:tr>
              <a:tr h="676485">
                <a:tc>
                  <a:txBody>
                    <a:bodyPr/>
                    <a:lstStyle/>
                    <a:p>
                      <a:pPr lvl="1" algn="l" fontAlgn="ctr"/>
                      <a:r>
                        <a:rPr lang="fr-FR" sz="1600" b="0" i="0" u="none" strike="noStrike" dirty="0">
                          <a:solidFill>
                            <a:srgbClr val="000000"/>
                          </a:solidFill>
                          <a:effectLst/>
                          <a:latin typeface="Calibri" panose="020F0502020204030204" pitchFamily="34" charset="0"/>
                        </a:rPr>
                        <a:t>Droits de conjoints servis par les non salariés non agricoles jusqu'au décès de l'assuré</a:t>
                      </a:r>
                    </a:p>
                  </a:txBody>
                  <a:tcPr marL="9525" marR="9525" marT="9525" marB="0" anchor="ctr"/>
                </a:tc>
                <a:extLst>
                  <a:ext uri="{0D108BD9-81ED-4DB2-BD59-A6C34878D82A}">
                    <a16:rowId xmlns:a16="http://schemas.microsoft.com/office/drawing/2014/main" val="646521264"/>
                  </a:ext>
                </a:extLst>
              </a:tr>
              <a:tr h="527106">
                <a:tc>
                  <a:txBody>
                    <a:bodyPr/>
                    <a:lstStyle/>
                    <a:p>
                      <a:pPr lvl="1" algn="l" fontAlgn="ctr"/>
                      <a:r>
                        <a:rPr lang="fr-FR" sz="1600" b="0" i="0" u="none" strike="noStrike">
                          <a:solidFill>
                            <a:srgbClr val="000000"/>
                          </a:solidFill>
                          <a:effectLst/>
                          <a:latin typeface="Calibri" panose="020F0502020204030204" pitchFamily="34" charset="0"/>
                        </a:rPr>
                        <a:t>Droit dérivé du vivant servi seul ou en complément d'un droit propre non salarié agricole s'éteignant au décès du conjoint</a:t>
                      </a:r>
                    </a:p>
                  </a:txBody>
                  <a:tcPr marL="9525" marR="9525" marT="9525" marB="0" anchor="ctr"/>
                </a:tc>
                <a:extLst>
                  <a:ext uri="{0D108BD9-81ED-4DB2-BD59-A6C34878D82A}">
                    <a16:rowId xmlns:a16="http://schemas.microsoft.com/office/drawing/2014/main" val="2479062416"/>
                  </a:ext>
                </a:extLst>
              </a:tr>
              <a:tr h="676487">
                <a:tc>
                  <a:txBody>
                    <a:bodyPr/>
                    <a:lstStyle/>
                    <a:p>
                      <a:pPr lvl="1" algn="l" fontAlgn="ctr"/>
                      <a:r>
                        <a:rPr lang="fr-FR" sz="1600" b="0" i="0" u="none" strike="noStrike" dirty="0">
                          <a:solidFill>
                            <a:srgbClr val="000000"/>
                          </a:solidFill>
                          <a:effectLst/>
                          <a:latin typeface="Calibri" panose="020F0502020204030204" pitchFamily="34" charset="0"/>
                        </a:rPr>
                        <a:t>​Exploitation agricole : bâtiments, cheptel et terres</a:t>
                      </a:r>
                    </a:p>
                  </a:txBody>
                  <a:tcPr marL="9525" marR="9525" marT="9525" marB="0" anchor="ctr"/>
                </a:tc>
                <a:extLst>
                  <a:ext uri="{0D108BD9-81ED-4DB2-BD59-A6C34878D82A}">
                    <a16:rowId xmlns:a16="http://schemas.microsoft.com/office/drawing/2014/main" val="1182010071"/>
                  </a:ext>
                </a:extLst>
              </a:tr>
            </a:tbl>
          </a:graphicData>
        </a:graphic>
      </p:graphicFrame>
      <p:sp>
        <p:nvSpPr>
          <p:cNvPr id="5" name="Rectangle : coins arrondis 4">
            <a:hlinkClick r:id="rId2" action="ppaction://hlinksldjump"/>
            <a:extLst>
              <a:ext uri="{FF2B5EF4-FFF2-40B4-BE49-F238E27FC236}">
                <a16:creationId xmlns:a16="http://schemas.microsoft.com/office/drawing/2014/main" id="{18BE95F6-CC6D-412D-9083-53AE4A918A34}"/>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DC3F5ED8-286D-45BC-9626-6FF90432F79F}"/>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114159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F - I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594585065"/>
              </p:ext>
            </p:extLst>
          </p:nvPr>
        </p:nvGraphicFramePr>
        <p:xfrm>
          <a:off x="732043" y="902367"/>
          <a:ext cx="10920664" cy="5366080"/>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656993">
                <a:tc>
                  <a:txBody>
                    <a:bodyPr/>
                    <a:lstStyle/>
                    <a:p>
                      <a:pPr lvl="1" algn="l" fontAlgn="ctr"/>
                      <a:r>
                        <a:rPr lang="fr-FR" sz="1600" b="0" i="0" u="none" strike="noStrike" dirty="0">
                          <a:solidFill>
                            <a:srgbClr val="000000"/>
                          </a:solidFill>
                          <a:effectLst/>
                          <a:latin typeface="Calibri" panose="020F0502020204030204" pitchFamily="34" charset="0"/>
                        </a:rPr>
                        <a:t>Indemnité complémentaire de restructuration ou prime spéciale assortissant certaines indemnités viagères de départ</a:t>
                      </a:r>
                    </a:p>
                  </a:txBody>
                  <a:tcPr marL="9525" marR="9525" marT="9525" marB="0" anchor="ctr"/>
                </a:tc>
                <a:extLst>
                  <a:ext uri="{0D108BD9-81ED-4DB2-BD59-A6C34878D82A}">
                    <a16:rowId xmlns:a16="http://schemas.microsoft.com/office/drawing/2014/main" val="1825080718"/>
                  </a:ext>
                </a:extLst>
              </a:tr>
              <a:tr h="324247">
                <a:tc>
                  <a:txBody>
                    <a:bodyPr/>
                    <a:lstStyle/>
                    <a:p>
                      <a:pPr lvl="1" algn="l" fontAlgn="ctr"/>
                      <a:r>
                        <a:rPr lang="fr-FR" sz="1600" b="0" i="0" u="none" strike="noStrike">
                          <a:solidFill>
                            <a:srgbClr val="000000"/>
                          </a:solidFill>
                          <a:effectLst/>
                          <a:latin typeface="Calibri" panose="020F0502020204030204" pitchFamily="34" charset="0"/>
                        </a:rPr>
                        <a:t>Indemnités de déplacement des agriculteurs membres des organismes de la mutualité sociale agricole</a:t>
                      </a:r>
                    </a:p>
                  </a:txBody>
                  <a:tcPr marL="9525" marR="9525" marT="9525" marB="0" anchor="ctr"/>
                </a:tc>
                <a:extLst>
                  <a:ext uri="{0D108BD9-81ED-4DB2-BD59-A6C34878D82A}">
                    <a16:rowId xmlns:a16="http://schemas.microsoft.com/office/drawing/2014/main" val="3142920035"/>
                  </a:ext>
                </a:extLst>
              </a:tr>
              <a:tr h="324247">
                <a:tc>
                  <a:txBody>
                    <a:bodyPr/>
                    <a:lstStyle/>
                    <a:p>
                      <a:pPr lvl="1" algn="l" fontAlgn="ctr"/>
                      <a:r>
                        <a:rPr lang="fr-FR" sz="1600" b="0" i="0" u="none" strike="noStrike">
                          <a:solidFill>
                            <a:srgbClr val="000000"/>
                          </a:solidFill>
                          <a:effectLst/>
                          <a:latin typeface="Calibri" panose="020F0502020204030204" pitchFamily="34" charset="0"/>
                        </a:rPr>
                        <a:t>Indemnité de départ acquise par l'assuré décédé et versée au décédé ou au conjoint (artisan-commerçant)</a:t>
                      </a:r>
                    </a:p>
                  </a:txBody>
                  <a:tcPr marL="9525" marR="9525" marT="9525" marB="0" anchor="ctr"/>
                </a:tc>
                <a:extLst>
                  <a:ext uri="{0D108BD9-81ED-4DB2-BD59-A6C34878D82A}">
                    <a16:rowId xmlns:a16="http://schemas.microsoft.com/office/drawing/2014/main" val="432795581"/>
                  </a:ext>
                </a:extLst>
              </a:tr>
              <a:tr h="324247">
                <a:tc>
                  <a:txBody>
                    <a:bodyPr/>
                    <a:lstStyle/>
                    <a:p>
                      <a:pPr lvl="1" algn="l" fontAlgn="ctr"/>
                      <a:r>
                        <a:rPr lang="fr-FR" sz="1600" b="0" i="0" u="none" strike="noStrike">
                          <a:solidFill>
                            <a:srgbClr val="000000"/>
                          </a:solidFill>
                          <a:effectLst/>
                          <a:latin typeface="Calibri" panose="020F0502020204030204" pitchFamily="34" charset="0"/>
                        </a:rPr>
                        <a:t>Indemnité de fonction des maires et adjoints</a:t>
                      </a:r>
                    </a:p>
                  </a:txBody>
                  <a:tcPr marL="9525" marR="9525" marT="9525" marB="0" anchor="ctr"/>
                </a:tc>
                <a:extLst>
                  <a:ext uri="{0D108BD9-81ED-4DB2-BD59-A6C34878D82A}">
                    <a16:rowId xmlns:a16="http://schemas.microsoft.com/office/drawing/2014/main" val="781827536"/>
                  </a:ext>
                </a:extLst>
              </a:tr>
              <a:tr h="636305">
                <a:tc>
                  <a:txBody>
                    <a:bodyPr/>
                    <a:lstStyle/>
                    <a:p>
                      <a:pPr lvl="1" algn="l" fontAlgn="ctr"/>
                      <a:r>
                        <a:rPr lang="fr-FR" sz="1600" b="0" i="0" u="none" strike="noStrike">
                          <a:solidFill>
                            <a:srgbClr val="000000"/>
                          </a:solidFill>
                          <a:effectLst/>
                          <a:latin typeface="Calibri" panose="020F0502020204030204" pitchFamily="34" charset="0"/>
                        </a:rPr>
                        <a:t>Indemnités en faveur des rapatriés prévues par la loi 70/632 du 15/07/1970 et les rentes viagères résultant de la conversion de ces indemnités</a:t>
                      </a:r>
                    </a:p>
                  </a:txBody>
                  <a:tcPr marL="9525" marR="9525" marT="9525" marB="0" anchor="ctr"/>
                </a:tc>
                <a:extLst>
                  <a:ext uri="{0D108BD9-81ED-4DB2-BD59-A6C34878D82A}">
                    <a16:rowId xmlns:a16="http://schemas.microsoft.com/office/drawing/2014/main" val="1576376237"/>
                  </a:ext>
                </a:extLst>
              </a:tr>
              <a:tr h="324247">
                <a:tc>
                  <a:txBody>
                    <a:bodyPr/>
                    <a:lstStyle/>
                    <a:p>
                      <a:pPr lvl="1" algn="l" fontAlgn="ctr"/>
                      <a:r>
                        <a:rPr lang="fr-FR" sz="1600" b="0" i="0" u="none" strike="noStrike">
                          <a:solidFill>
                            <a:srgbClr val="000000"/>
                          </a:solidFill>
                          <a:effectLst/>
                          <a:latin typeface="Calibri" panose="020F0502020204030204" pitchFamily="34" charset="0"/>
                        </a:rPr>
                        <a:t>Indemnité au preneur sortant bénéficiaire d'une indemnité de départ prévue aux articles L.411-69 et suivants du code rural</a:t>
                      </a:r>
                    </a:p>
                  </a:txBody>
                  <a:tcPr marL="9525" marR="9525" marT="9525" marB="0" anchor="ctr"/>
                </a:tc>
                <a:extLst>
                  <a:ext uri="{0D108BD9-81ED-4DB2-BD59-A6C34878D82A}">
                    <a16:rowId xmlns:a16="http://schemas.microsoft.com/office/drawing/2014/main" val="2889762057"/>
                  </a:ext>
                </a:extLst>
              </a:tr>
              <a:tr h="409787">
                <a:tc>
                  <a:txBody>
                    <a:bodyPr/>
                    <a:lstStyle/>
                    <a:p>
                      <a:pPr lvl="1" algn="l" fontAlgn="ctr"/>
                      <a:r>
                        <a:rPr lang="fr-FR" sz="1600" b="0" i="0" u="none" strike="noStrike">
                          <a:solidFill>
                            <a:srgbClr val="000000"/>
                          </a:solidFill>
                          <a:effectLst/>
                          <a:latin typeface="Calibri" panose="020F0502020204030204" pitchFamily="34" charset="0"/>
                        </a:rPr>
                        <a:t>Partie mobile de l'indemnité viagère de départ et sa réversion</a:t>
                      </a:r>
                    </a:p>
                  </a:txBody>
                  <a:tcPr marL="9525" marR="9525" marT="9525" marB="0" anchor="ctr"/>
                </a:tc>
                <a:extLst>
                  <a:ext uri="{0D108BD9-81ED-4DB2-BD59-A6C34878D82A}">
                    <a16:rowId xmlns:a16="http://schemas.microsoft.com/office/drawing/2014/main" val="1605378761"/>
                  </a:ext>
                </a:extLst>
              </a:tr>
              <a:tr h="324247">
                <a:tc>
                  <a:txBody>
                    <a:bodyPr/>
                    <a:lstStyle/>
                    <a:p>
                      <a:pPr lvl="1" algn="l" fontAlgn="ctr"/>
                      <a:r>
                        <a:rPr lang="fr-FR"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3098387709"/>
                  </a:ext>
                </a:extLst>
              </a:tr>
              <a:tr h="523090">
                <a:tc>
                  <a:txBody>
                    <a:bodyPr/>
                    <a:lstStyle/>
                    <a:p>
                      <a:pPr lvl="1" algn="l" fontAlgn="ctr"/>
                      <a:r>
                        <a:rPr lang="fr-FR" sz="1600" b="0" i="0" u="none" strike="noStrike" dirty="0">
                          <a:solidFill>
                            <a:srgbClr val="000000"/>
                          </a:solidFill>
                          <a:effectLst/>
                          <a:latin typeface="Calibri" panose="020F0502020204030204" pitchFamily="34" charset="0"/>
                        </a:rPr>
                        <a:t>Indemnité des soins aux tuberculeux</a:t>
                      </a:r>
                    </a:p>
                  </a:txBody>
                  <a:tcPr marL="9525" marR="9525" marT="9525" marB="0" anchor="ctr"/>
                </a:tc>
                <a:extLst>
                  <a:ext uri="{0D108BD9-81ED-4DB2-BD59-A6C34878D82A}">
                    <a16:rowId xmlns:a16="http://schemas.microsoft.com/office/drawing/2014/main" val="2479062416"/>
                  </a:ext>
                </a:extLst>
              </a:tr>
              <a:tr h="671333">
                <a:tc>
                  <a:txBody>
                    <a:bodyPr/>
                    <a:lstStyle/>
                    <a:p>
                      <a:pPr lvl="1" algn="l" fontAlgn="ctr"/>
                      <a:r>
                        <a:rPr lang="fr-FR" sz="1600" b="0" i="0" u="none" strike="noStrike">
                          <a:solidFill>
                            <a:srgbClr val="000000"/>
                          </a:solidFill>
                          <a:effectLst/>
                          <a:latin typeface="Calibri" panose="020F0502020204030204" pitchFamily="34" charset="0"/>
                        </a:rPr>
                        <a:t>Indemnité ou rente viagère versée aux orphelins dont les parents ont été victimes de persécutions raciales et sont morts en déportation</a:t>
                      </a:r>
                    </a:p>
                  </a:txBody>
                  <a:tcPr marL="9525" marR="9525" marT="9525" marB="0" anchor="ctr"/>
                </a:tc>
                <a:extLst>
                  <a:ext uri="{0D108BD9-81ED-4DB2-BD59-A6C34878D82A}">
                    <a16:rowId xmlns:a16="http://schemas.microsoft.com/office/drawing/2014/main" val="1182010071"/>
                  </a:ext>
                </a:extLst>
              </a:tr>
              <a:tr h="523090">
                <a:tc>
                  <a:txBody>
                    <a:bodyPr/>
                    <a:lstStyle/>
                    <a:p>
                      <a:pPr lvl="1" algn="l" fontAlgn="ctr"/>
                      <a:r>
                        <a:rPr lang="fr-FR" sz="1600" b="0" i="0" u="none" strike="noStrike">
                          <a:solidFill>
                            <a:srgbClr val="000000"/>
                          </a:solidFill>
                          <a:effectLst/>
                          <a:latin typeface="Calibri" panose="020F0502020204030204" pitchFamily="34" charset="0"/>
                        </a:rPr>
                        <a:t>Indemnité viagère de départ  attribuée avant le 01/07/1981</a:t>
                      </a:r>
                    </a:p>
                  </a:txBody>
                  <a:tcPr marL="9525" marR="9525" marT="9525" marB="0" anchor="ctr"/>
                </a:tc>
                <a:extLst>
                  <a:ext uri="{0D108BD9-81ED-4DB2-BD59-A6C34878D82A}">
                    <a16:rowId xmlns:a16="http://schemas.microsoft.com/office/drawing/2014/main" val="991947846"/>
                  </a:ext>
                </a:extLst>
              </a:tr>
              <a:tr h="324247">
                <a:tc>
                  <a:txBody>
                    <a:bodyPr/>
                    <a:lstStyle/>
                    <a:p>
                      <a:pPr lvl="1" algn="l" fontAlgn="ctr"/>
                      <a:r>
                        <a:rPr lang="fr-FR" sz="1600" b="0" i="0" u="none" strike="noStrike" dirty="0">
                          <a:solidFill>
                            <a:srgbClr val="000000"/>
                          </a:solidFill>
                          <a:effectLst/>
                          <a:latin typeface="Calibri" panose="020F0502020204030204" pitchFamily="34" charset="0"/>
                        </a:rPr>
                        <a:t>​​Indemnité versée par le fonds d'indemnisation des victimes de l'amiante</a:t>
                      </a:r>
                    </a:p>
                  </a:txBody>
                  <a:tcPr marL="9525" marR="9525" marT="9525" marB="0" anchor="ctr"/>
                </a:tc>
                <a:extLst>
                  <a:ext uri="{0D108BD9-81ED-4DB2-BD59-A6C34878D82A}">
                    <a16:rowId xmlns:a16="http://schemas.microsoft.com/office/drawing/2014/main" val="310201851"/>
                  </a:ext>
                </a:extLst>
              </a:tr>
            </a:tbl>
          </a:graphicData>
        </a:graphic>
      </p:graphicFrame>
      <p:sp>
        <p:nvSpPr>
          <p:cNvPr id="7" name="Rectangle : coins arrondis 6">
            <a:hlinkClick r:id="rId2" action="ppaction://hlinksldjump"/>
            <a:extLst>
              <a:ext uri="{FF2B5EF4-FFF2-40B4-BE49-F238E27FC236}">
                <a16:creationId xmlns:a16="http://schemas.microsoft.com/office/drawing/2014/main" id="{06628CC3-2BCD-4191-98CD-C2D5A9335FF8}"/>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8" name="Bouton d’action : début 7">
            <a:hlinkClick r:id="" action="ppaction://hlinkshowjump?jump=lastslideviewed" highlightClick="1"/>
            <a:extLst>
              <a:ext uri="{FF2B5EF4-FFF2-40B4-BE49-F238E27FC236}">
                <a16:creationId xmlns:a16="http://schemas.microsoft.com/office/drawing/2014/main" id="{0E6D3EA3-A686-49AF-A88E-66B5C66D8544}"/>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735327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J - M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635906969"/>
              </p:ext>
            </p:extLst>
          </p:nvPr>
        </p:nvGraphicFramePr>
        <p:xfrm>
          <a:off x="732043" y="942655"/>
          <a:ext cx="10920664" cy="4755854"/>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972693">
                <a:tc>
                  <a:txBody>
                    <a:bodyPr/>
                    <a:lstStyle/>
                    <a:p>
                      <a:pPr lvl="1" algn="l" fontAlgn="ctr"/>
                      <a:r>
                        <a:rPr lang="fr-FR" sz="1600" b="0" i="0" u="none" strike="noStrike" dirty="0">
                          <a:solidFill>
                            <a:srgbClr val="000000"/>
                          </a:solidFill>
                          <a:effectLst/>
                          <a:latin typeface="Calibri" panose="020F0502020204030204" pitchFamily="34" charset="0"/>
                        </a:rPr>
                        <a:t>Locaux d'habitation occupés à titre de résidence principale par l'intéressé et les membres de sa famille vivant à son foyer. Si une partie des locaux est occupée par des tiers, seule la partie habitée par l'intéressé et les membres de sa famille est négligée.</a:t>
                      </a:r>
                    </a:p>
                  </a:txBody>
                  <a:tcPr marL="9525" marR="9525" marT="9525" marB="0" anchor="ctr"/>
                </a:tc>
                <a:extLst>
                  <a:ext uri="{0D108BD9-81ED-4DB2-BD59-A6C34878D82A}">
                    <a16:rowId xmlns:a16="http://schemas.microsoft.com/office/drawing/2014/main" val="1825080718"/>
                  </a:ext>
                </a:extLst>
              </a:tr>
              <a:tr h="343364">
                <a:tc>
                  <a:txBody>
                    <a:bodyPr/>
                    <a:lstStyle/>
                    <a:p>
                      <a:pPr lvl="1" algn="l" fontAlgn="ctr"/>
                      <a:r>
                        <a:rPr lang="fr-FR" sz="1600" b="0" i="0" u="none" strike="noStrike">
                          <a:solidFill>
                            <a:srgbClr val="000000"/>
                          </a:solidFill>
                          <a:effectLst/>
                          <a:latin typeface="Calibri" panose="020F0502020204030204" pitchFamily="34" charset="0"/>
                        </a:rPr>
                        <a:t>Majoration forfaitaire pour charge d'enfant</a:t>
                      </a:r>
                    </a:p>
                  </a:txBody>
                  <a:tcPr marL="9525" marR="9525" marT="9525" marB="0" anchor="ctr"/>
                </a:tc>
                <a:extLst>
                  <a:ext uri="{0D108BD9-81ED-4DB2-BD59-A6C34878D82A}">
                    <a16:rowId xmlns:a16="http://schemas.microsoft.com/office/drawing/2014/main" val="432795581"/>
                  </a:ext>
                </a:extLst>
              </a:tr>
              <a:tr h="343364">
                <a:tc>
                  <a:txBody>
                    <a:bodyPr/>
                    <a:lstStyle/>
                    <a:p>
                      <a:pPr lvl="1" algn="l" fontAlgn="ctr"/>
                      <a:r>
                        <a:rPr lang="fr-FR" sz="1600" b="0" i="0" u="none" strike="noStrike">
                          <a:solidFill>
                            <a:srgbClr val="000000"/>
                          </a:solidFill>
                          <a:effectLst/>
                          <a:latin typeface="Calibri" panose="020F0502020204030204" pitchFamily="34" charset="0"/>
                        </a:rPr>
                        <a:t>Majoration pour enfants rattachée :</a:t>
                      </a:r>
                    </a:p>
                  </a:txBody>
                  <a:tcPr marL="9525" marR="9525" marT="9525" marB="0" anchor="ctr"/>
                </a:tc>
                <a:extLst>
                  <a:ext uri="{0D108BD9-81ED-4DB2-BD59-A6C34878D82A}">
                    <a16:rowId xmlns:a16="http://schemas.microsoft.com/office/drawing/2014/main" val="781827536"/>
                  </a:ext>
                </a:extLst>
              </a:tr>
              <a:tr h="343364">
                <a:tc>
                  <a:txBody>
                    <a:bodyPr/>
                    <a:lstStyle/>
                    <a:p>
                      <a:pPr marL="1657350" lvl="3" indent="-2857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aux droits personnels du conjoint survivant ;</a:t>
                      </a:r>
                    </a:p>
                  </a:txBody>
                  <a:tcPr marL="85725" marR="9525" marT="9525" marB="0" anchor="ctr"/>
                </a:tc>
                <a:extLst>
                  <a:ext uri="{0D108BD9-81ED-4DB2-BD59-A6C34878D82A}">
                    <a16:rowId xmlns:a16="http://schemas.microsoft.com/office/drawing/2014/main" val="2889762057"/>
                  </a:ext>
                </a:extLst>
              </a:tr>
              <a:tr h="433947">
                <a:tc>
                  <a:txBody>
                    <a:bodyPr/>
                    <a:lstStyle/>
                    <a:p>
                      <a:pPr marL="1657350" lvl="3" indent="-285750" algn="l" fontAlgn="ctr">
                        <a:buFont typeface="Arial" panose="020B0604020202020204" pitchFamily="34" charset="0"/>
                        <a:buChar char="•"/>
                      </a:pPr>
                      <a:r>
                        <a:rPr lang="fr-FR" sz="1600" b="0" i="0" u="none" strike="noStrike" dirty="0">
                          <a:solidFill>
                            <a:srgbClr val="000000"/>
                          </a:solidFill>
                          <a:effectLst/>
                          <a:latin typeface="Calibri" panose="020F0502020204030204" pitchFamily="34" charset="0"/>
                        </a:rPr>
                        <a:t>à des avantages non retenus dans les ressources.</a:t>
                      </a:r>
                    </a:p>
                  </a:txBody>
                  <a:tcPr marL="85725" marR="9525" marT="9525" marB="0" anchor="ctr"/>
                </a:tc>
                <a:extLst>
                  <a:ext uri="{0D108BD9-81ED-4DB2-BD59-A6C34878D82A}">
                    <a16:rowId xmlns:a16="http://schemas.microsoft.com/office/drawing/2014/main" val="1605378761"/>
                  </a:ext>
                </a:extLst>
              </a:tr>
              <a:tr h="343364">
                <a:tc>
                  <a:txBody>
                    <a:bodyPr/>
                    <a:lstStyle/>
                    <a:p>
                      <a:pPr lvl="1" algn="l" fontAlgn="ctr"/>
                      <a:r>
                        <a:rPr lang="fr-FR"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3098387709"/>
                  </a:ext>
                </a:extLst>
              </a:tr>
              <a:tr h="710913">
                <a:tc>
                  <a:txBody>
                    <a:bodyPr/>
                    <a:lstStyle/>
                    <a:p>
                      <a:pPr lvl="1" algn="l" fontAlgn="ctr"/>
                      <a:r>
                        <a:rPr lang="fr-FR" sz="1600" b="0" i="0" u="none" strike="noStrike">
                          <a:solidFill>
                            <a:srgbClr val="000000"/>
                          </a:solidFill>
                          <a:effectLst/>
                          <a:latin typeface="Calibri" panose="020F0502020204030204" pitchFamily="34" charset="0"/>
                        </a:rPr>
                        <a:t>Majorations de pension ou d'allocation accordée aux personnes dont l'état de santé nécessite l'aide constante d'une tierce personne</a:t>
                      </a:r>
                    </a:p>
                  </a:txBody>
                  <a:tcPr marL="9525" marR="9525" marT="9525" marB="0" anchor="ctr"/>
                </a:tc>
                <a:extLst>
                  <a:ext uri="{0D108BD9-81ED-4DB2-BD59-A6C34878D82A}">
                    <a16:rowId xmlns:a16="http://schemas.microsoft.com/office/drawing/2014/main" val="646521264"/>
                  </a:ext>
                </a:extLst>
              </a:tr>
              <a:tr h="553931">
                <a:tc>
                  <a:txBody>
                    <a:bodyPr/>
                    <a:lstStyle/>
                    <a:p>
                      <a:pPr lvl="1" algn="l" fontAlgn="b"/>
                      <a:r>
                        <a:rPr lang="fr-FR" sz="1600" b="0" i="0" u="none" strike="noStrike" dirty="0">
                          <a:solidFill>
                            <a:srgbClr val="000000"/>
                          </a:solidFill>
                          <a:effectLst/>
                          <a:latin typeface="Calibri" panose="020F0502020204030204" pitchFamily="34" charset="0"/>
                        </a:rPr>
                        <a:t>Majoration spéciale prévue à l'article L. 52-2 du Code des pensions militaires d'invalidité et des victimes de guerre</a:t>
                      </a:r>
                    </a:p>
                  </a:txBody>
                  <a:tcPr marL="9525" marR="9525" marT="9525" marB="0" anchor="ctr"/>
                </a:tc>
                <a:extLst>
                  <a:ext uri="{0D108BD9-81ED-4DB2-BD59-A6C34878D82A}">
                    <a16:rowId xmlns:a16="http://schemas.microsoft.com/office/drawing/2014/main" val="2479062416"/>
                  </a:ext>
                </a:extLst>
              </a:tr>
              <a:tr h="710914">
                <a:tc>
                  <a:txBody>
                    <a:bodyPr/>
                    <a:lstStyle/>
                    <a:p>
                      <a:pPr lvl="1" algn="l" fontAlgn="ctr"/>
                      <a:r>
                        <a:rPr lang="fr-FR" sz="1600" b="0" i="0" u="none" strike="noStrike" dirty="0">
                          <a:solidFill>
                            <a:srgbClr val="000000"/>
                          </a:solidFill>
                          <a:effectLst/>
                          <a:latin typeface="Calibri" panose="020F0502020204030204" pitchFamily="34" charset="0"/>
                        </a:rPr>
                        <a:t>Meubles meublants</a:t>
                      </a:r>
                    </a:p>
                  </a:txBody>
                  <a:tcPr marL="9525" marR="9525" marT="9525" marB="0" anchor="ctr"/>
                </a:tc>
                <a:extLst>
                  <a:ext uri="{0D108BD9-81ED-4DB2-BD59-A6C34878D82A}">
                    <a16:rowId xmlns:a16="http://schemas.microsoft.com/office/drawing/2014/main" val="1182010071"/>
                  </a:ext>
                </a:extLst>
              </a:tr>
            </a:tbl>
          </a:graphicData>
        </a:graphic>
      </p:graphicFrame>
      <p:sp>
        <p:nvSpPr>
          <p:cNvPr id="5" name="Rectangle : coins arrondis 4">
            <a:hlinkClick r:id="rId2" action="ppaction://hlinksldjump"/>
            <a:extLst>
              <a:ext uri="{FF2B5EF4-FFF2-40B4-BE49-F238E27FC236}">
                <a16:creationId xmlns:a16="http://schemas.microsoft.com/office/drawing/2014/main" id="{703CB06C-126D-4F0A-9B69-F481D0FF9986}"/>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73D5CB0D-B0E0-40B1-9FB2-7665E7065E0C}"/>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111533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N - P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4241958199"/>
              </p:ext>
            </p:extLst>
          </p:nvPr>
        </p:nvGraphicFramePr>
        <p:xfrm>
          <a:off x="635668" y="707851"/>
          <a:ext cx="10920664" cy="5702318"/>
        </p:xfrm>
        <a:graphic>
          <a:graphicData uri="http://schemas.openxmlformats.org/drawingml/2006/table">
            <a:tbl>
              <a:tblPr>
                <a:tableStyleId>{5C22544A-7EE6-4342-B048-85BDC9FD1C3A}</a:tableStyleId>
              </a:tblPr>
              <a:tblGrid>
                <a:gridCol w="10920664">
                  <a:extLst>
                    <a:ext uri="{9D8B030D-6E8A-4147-A177-3AD203B41FA5}">
                      <a16:colId xmlns:a16="http://schemas.microsoft.com/office/drawing/2014/main" val="92236138"/>
                    </a:ext>
                  </a:extLst>
                </a:gridCol>
              </a:tblGrid>
              <a:tr h="227931">
                <a:tc>
                  <a:txBody>
                    <a:bodyPr/>
                    <a:lstStyle/>
                    <a:p>
                      <a:pPr lvl="1" algn="l" fontAlgn="ctr"/>
                      <a:r>
                        <a:rPr lang="fr-FR" sz="1600" b="0" i="0" u="none" strike="noStrike" dirty="0">
                          <a:solidFill>
                            <a:srgbClr val="000000"/>
                          </a:solidFill>
                          <a:effectLst/>
                          <a:latin typeface="Calibri" panose="020F0502020204030204" pitchFamily="34" charset="0"/>
                        </a:rPr>
                        <a:t>Pension alimentaire versée au demandeur pour subvenir à l'entretien et à l'éducation des enfants</a:t>
                      </a:r>
                    </a:p>
                  </a:txBody>
                  <a:tcPr marL="9525" marR="9525" marT="9525" marB="0" anchor="ctr"/>
                </a:tc>
                <a:extLst>
                  <a:ext uri="{0D108BD9-81ED-4DB2-BD59-A6C34878D82A}">
                    <a16:rowId xmlns:a16="http://schemas.microsoft.com/office/drawing/2014/main" val="1825080718"/>
                  </a:ext>
                </a:extLst>
              </a:tr>
              <a:tr h="227931">
                <a:tc>
                  <a:txBody>
                    <a:bodyPr/>
                    <a:lstStyle/>
                    <a:p>
                      <a:pPr lvl="1" algn="l" fontAlgn="ctr"/>
                      <a:r>
                        <a:rPr lang="fr-FR" sz="1600" b="0" i="0" u="none" strike="noStrike">
                          <a:solidFill>
                            <a:srgbClr val="000000"/>
                          </a:solidFill>
                          <a:effectLst/>
                          <a:latin typeface="Calibri" panose="020F0502020204030204" pitchFamily="34" charset="0"/>
                        </a:rPr>
                        <a:t>Pensions attachées aux distinctions honorifiques</a:t>
                      </a:r>
                    </a:p>
                  </a:txBody>
                  <a:tcPr marL="9525" marR="9525" marT="9525" marB="0" anchor="ctr"/>
                </a:tc>
                <a:extLst>
                  <a:ext uri="{0D108BD9-81ED-4DB2-BD59-A6C34878D82A}">
                    <a16:rowId xmlns:a16="http://schemas.microsoft.com/office/drawing/2014/main" val="3546894"/>
                  </a:ext>
                </a:extLst>
              </a:tr>
              <a:tr h="227931">
                <a:tc>
                  <a:txBody>
                    <a:bodyPr/>
                    <a:lstStyle/>
                    <a:p>
                      <a:pPr lvl="1" algn="l" fontAlgn="ctr"/>
                      <a:r>
                        <a:rPr lang="fr-FR" sz="1600" b="0" i="0" u="none" strike="noStrike">
                          <a:solidFill>
                            <a:srgbClr val="000000"/>
                          </a:solidFill>
                          <a:effectLst/>
                          <a:latin typeface="Calibri" panose="020F0502020204030204" pitchFamily="34" charset="0"/>
                        </a:rPr>
                        <a:t>Pension d'invalidité de veuve ou de veuf</a:t>
                      </a:r>
                    </a:p>
                  </a:txBody>
                  <a:tcPr marL="9525" marR="9525" marT="9525" marB="0" anchor="ctr"/>
                </a:tc>
                <a:extLst>
                  <a:ext uri="{0D108BD9-81ED-4DB2-BD59-A6C34878D82A}">
                    <a16:rowId xmlns:a16="http://schemas.microsoft.com/office/drawing/2014/main" val="1919893246"/>
                  </a:ext>
                </a:extLst>
              </a:tr>
              <a:tr h="227931">
                <a:tc>
                  <a:txBody>
                    <a:bodyPr/>
                    <a:lstStyle/>
                    <a:p>
                      <a:pPr lvl="1" algn="l" fontAlgn="ctr"/>
                      <a:r>
                        <a:rPr lang="fr-FR" sz="1600" b="0" i="0" u="none" strike="noStrike">
                          <a:solidFill>
                            <a:srgbClr val="000000"/>
                          </a:solidFill>
                          <a:effectLst/>
                          <a:latin typeface="Calibri" panose="020F0502020204030204" pitchFamily="34" charset="0"/>
                        </a:rPr>
                        <a:t>Pension de vieillesse de veuve ou de veuf</a:t>
                      </a:r>
                    </a:p>
                  </a:txBody>
                  <a:tcPr marL="9525" marR="9525" marT="9525" marB="0" anchor="ctr"/>
                </a:tc>
                <a:extLst>
                  <a:ext uri="{0D108BD9-81ED-4DB2-BD59-A6C34878D82A}">
                    <a16:rowId xmlns:a16="http://schemas.microsoft.com/office/drawing/2014/main" val="2080158680"/>
                  </a:ext>
                </a:extLst>
              </a:tr>
              <a:tr h="144870">
                <a:tc>
                  <a:txBody>
                    <a:bodyPr/>
                    <a:lstStyle/>
                    <a:p>
                      <a:pPr lvl="1" algn="l" fontAlgn="ctr"/>
                      <a:r>
                        <a:rPr lang="fr-FR" sz="1600" b="0" i="0" u="none" strike="noStrike">
                          <a:solidFill>
                            <a:srgbClr val="000000"/>
                          </a:solidFill>
                          <a:effectLst/>
                          <a:latin typeface="Calibri" panose="020F0502020204030204" pitchFamily="34" charset="0"/>
                        </a:rPr>
                        <a:t>Pension d'orphelin et toutes les prestations accordées pour subvenir à l'entretien et à l'éducation des enfants par l'aide sociale, le code des pensions militaires d'invalidité et d'autres législations</a:t>
                      </a:r>
                    </a:p>
                  </a:txBody>
                  <a:tcPr marL="9525" marR="9525" marT="9525" marB="0" anchor="ctr"/>
                </a:tc>
                <a:extLst>
                  <a:ext uri="{0D108BD9-81ED-4DB2-BD59-A6C34878D82A}">
                    <a16:rowId xmlns:a16="http://schemas.microsoft.com/office/drawing/2014/main" val="3972786748"/>
                  </a:ext>
                </a:extLst>
              </a:tr>
              <a:tr h="227931">
                <a:tc>
                  <a:txBody>
                    <a:bodyPr/>
                    <a:lstStyle/>
                    <a:p>
                      <a:pPr lvl="1" algn="l" fontAlgn="ctr"/>
                      <a:r>
                        <a:rPr lang="fr-FR" sz="1600" b="0" i="0" u="none" strike="noStrike">
                          <a:solidFill>
                            <a:srgbClr val="000000"/>
                          </a:solidFill>
                          <a:effectLst/>
                          <a:latin typeface="Calibri" panose="020F0502020204030204" pitchFamily="34" charset="0"/>
                        </a:rPr>
                        <a:t>Pension de veuve de guerre</a:t>
                      </a:r>
                    </a:p>
                  </a:txBody>
                  <a:tcPr marL="9525" marR="9525" marT="9525" marB="0" anchor="ctr"/>
                </a:tc>
                <a:extLst>
                  <a:ext uri="{0D108BD9-81ED-4DB2-BD59-A6C34878D82A}">
                    <a16:rowId xmlns:a16="http://schemas.microsoft.com/office/drawing/2014/main" val="984438941"/>
                  </a:ext>
                </a:extLst>
              </a:tr>
              <a:tr h="227931">
                <a:tc>
                  <a:txBody>
                    <a:bodyPr/>
                    <a:lstStyle/>
                    <a:p>
                      <a:pPr lvl="1" algn="l" fontAlgn="ctr"/>
                      <a:r>
                        <a:rPr lang="fr-FR" sz="1600" b="0" i="0" u="none" strike="noStrike">
                          <a:solidFill>
                            <a:srgbClr val="000000"/>
                          </a:solidFill>
                          <a:effectLst/>
                          <a:latin typeface="Calibri" panose="020F0502020204030204" pitchFamily="34" charset="0"/>
                        </a:rPr>
                        <a:t>Prestations algériennes dues aux ressortissants français, mais non payées en raison de la législation algérienne (prestations non exportables)</a:t>
                      </a:r>
                    </a:p>
                  </a:txBody>
                  <a:tcPr marL="9525" marR="9525" marT="9525" marB="0" anchor="ctr"/>
                </a:tc>
                <a:extLst>
                  <a:ext uri="{0D108BD9-81ED-4DB2-BD59-A6C34878D82A}">
                    <a16:rowId xmlns:a16="http://schemas.microsoft.com/office/drawing/2014/main" val="3151833140"/>
                  </a:ext>
                </a:extLst>
              </a:tr>
              <a:tr h="227931">
                <a:tc>
                  <a:txBody>
                    <a:bodyPr/>
                    <a:lstStyle/>
                    <a:p>
                      <a:pPr lvl="1" algn="l" fontAlgn="ctr"/>
                      <a:r>
                        <a:rPr lang="fr-FR" sz="1600" b="0" i="0" u="none" strike="noStrike">
                          <a:solidFill>
                            <a:srgbClr val="000000"/>
                          </a:solidFill>
                          <a:effectLst/>
                          <a:latin typeface="Calibri" panose="020F0502020204030204" pitchFamily="34" charset="0"/>
                        </a:rPr>
                        <a:t>​Prestation de compensation du handicap (PCH)</a:t>
                      </a:r>
                    </a:p>
                  </a:txBody>
                  <a:tcPr marL="9525" marR="9525" marT="9525" marB="0" anchor="ctr"/>
                </a:tc>
                <a:extLst>
                  <a:ext uri="{0D108BD9-81ED-4DB2-BD59-A6C34878D82A}">
                    <a16:rowId xmlns:a16="http://schemas.microsoft.com/office/drawing/2014/main" val="399870914"/>
                  </a:ext>
                </a:extLst>
              </a:tr>
              <a:tr h="227931">
                <a:tc>
                  <a:txBody>
                    <a:bodyPr/>
                    <a:lstStyle/>
                    <a:p>
                      <a:pPr lvl="1" algn="l" fontAlgn="ctr"/>
                      <a:r>
                        <a:rPr lang="fr-FR" sz="1600" b="0" i="0" u="none" strike="noStrike">
                          <a:solidFill>
                            <a:srgbClr val="000000"/>
                          </a:solidFill>
                          <a:effectLst/>
                          <a:latin typeface="Calibri" panose="020F0502020204030204" pitchFamily="34" charset="0"/>
                        </a:rPr>
                        <a:t>Prestations de survivant servies par les autres Etats membres dans le cadre des règlements européens</a:t>
                      </a:r>
                    </a:p>
                  </a:txBody>
                  <a:tcPr marL="9525" marR="9525" marT="9525" marB="0" anchor="ctr"/>
                </a:tc>
                <a:extLst>
                  <a:ext uri="{0D108BD9-81ED-4DB2-BD59-A6C34878D82A}">
                    <a16:rowId xmlns:a16="http://schemas.microsoft.com/office/drawing/2014/main" val="4165079561"/>
                  </a:ext>
                </a:extLst>
              </a:tr>
              <a:tr h="0">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Calibri" panose="020F0502020204030204" pitchFamily="34" charset="0"/>
                        </a:rPr>
                        <a:t>Prestations de survivant versées dans le cadre des accords internationaux signés avec : l'Argentine ; Brésil ; l'Inde ; Monaco ; le Royaume-Uni , Uruguay.</a:t>
                      </a:r>
                    </a:p>
                  </a:txBody>
                  <a:tcPr marL="9525" marR="9525" marT="9525" marB="0" anchor="ctr"/>
                </a:tc>
                <a:extLst>
                  <a:ext uri="{0D108BD9-81ED-4DB2-BD59-A6C34878D82A}">
                    <a16:rowId xmlns:a16="http://schemas.microsoft.com/office/drawing/2014/main" val="1721395829"/>
                  </a:ext>
                </a:extLst>
              </a:tr>
              <a:tr h="374835">
                <a:tc>
                  <a:txBody>
                    <a:bodyPr/>
                    <a:lstStyle/>
                    <a:p>
                      <a:pPr lvl="1" algn="l" fontAlgn="ctr"/>
                      <a:r>
                        <a:rPr lang="fr-FR" sz="1600" b="0" i="0" u="none" strike="noStrike" dirty="0">
                          <a:solidFill>
                            <a:srgbClr val="000000"/>
                          </a:solidFill>
                          <a:effectLst/>
                          <a:latin typeface="Calibri" panose="020F0502020204030204" pitchFamily="34" charset="0"/>
                        </a:rPr>
                        <a:t>​Prestations en nature au titre de l'aide sociale, de l'assurance maladie ou de l'assurance maternité</a:t>
                      </a:r>
                    </a:p>
                  </a:txBody>
                  <a:tcPr marL="9525" marR="9525" marT="9525" marB="0" anchor="ctr"/>
                </a:tc>
                <a:extLst>
                  <a:ext uri="{0D108BD9-81ED-4DB2-BD59-A6C34878D82A}">
                    <a16:rowId xmlns:a16="http://schemas.microsoft.com/office/drawing/2014/main" val="3098387709"/>
                  </a:ext>
                </a:extLst>
              </a:tr>
              <a:tr h="288758">
                <a:tc>
                  <a:txBody>
                    <a:bodyPr/>
                    <a:lstStyle/>
                    <a:p>
                      <a:pPr lvl="1" algn="l" fontAlgn="ctr"/>
                      <a:r>
                        <a:rPr lang="fr-FR" sz="1600" b="0" i="0" u="none" strike="noStrike">
                          <a:solidFill>
                            <a:srgbClr val="000000"/>
                          </a:solidFill>
                          <a:effectLst/>
                          <a:latin typeface="Calibri" panose="020F0502020204030204" pitchFamily="34" charset="0"/>
                        </a:rPr>
                        <a:t>Prestations familiales</a:t>
                      </a:r>
                    </a:p>
                  </a:txBody>
                  <a:tcPr marL="9525" marR="9525" marT="9525" marB="0" anchor="ctr"/>
                </a:tc>
                <a:extLst>
                  <a:ext uri="{0D108BD9-81ED-4DB2-BD59-A6C34878D82A}">
                    <a16:rowId xmlns:a16="http://schemas.microsoft.com/office/drawing/2014/main" val="2479062416"/>
                  </a:ext>
                </a:extLst>
              </a:tr>
              <a:tr h="166588">
                <a:tc>
                  <a:txBody>
                    <a:bodyPr/>
                    <a:lstStyle/>
                    <a:p>
                      <a:pPr lvl="1" algn="l" fontAlgn="ctr"/>
                      <a:r>
                        <a:rPr lang="fr-FR" sz="1600" b="0" i="0" u="none" strike="noStrike">
                          <a:solidFill>
                            <a:srgbClr val="000000"/>
                          </a:solidFill>
                          <a:effectLst/>
                          <a:latin typeface="Calibri" panose="020F0502020204030204" pitchFamily="34" charset="0"/>
                        </a:rPr>
                        <a:t>​Pretium doloris</a:t>
                      </a:r>
                    </a:p>
                  </a:txBody>
                  <a:tcPr marL="9525" marR="9525" marT="9525" marB="0" anchor="ctr"/>
                </a:tc>
                <a:extLst>
                  <a:ext uri="{0D108BD9-81ED-4DB2-BD59-A6C34878D82A}">
                    <a16:rowId xmlns:a16="http://schemas.microsoft.com/office/drawing/2014/main" val="1182010071"/>
                  </a:ext>
                </a:extLst>
              </a:tr>
              <a:tr h="129803">
                <a:tc>
                  <a:txBody>
                    <a:bodyPr/>
                    <a:lstStyle/>
                    <a:p>
                      <a:pPr lvl="1" algn="l" fontAlgn="ctr"/>
                      <a:r>
                        <a:rPr lang="fr-FR" sz="1600" b="0" i="0" u="none" strike="noStrike">
                          <a:solidFill>
                            <a:srgbClr val="000000"/>
                          </a:solidFill>
                          <a:effectLst/>
                          <a:latin typeface="Calibri" panose="020F0502020204030204" pitchFamily="34" charset="0"/>
                        </a:rPr>
                        <a:t>Prime annuelle à la cessation laitière si le bénéficiaire continue à exploiter</a:t>
                      </a:r>
                    </a:p>
                  </a:txBody>
                  <a:tcPr marL="9525" marR="9525" marT="9525" marB="0" anchor="ctr"/>
                </a:tc>
                <a:extLst>
                  <a:ext uri="{0D108BD9-81ED-4DB2-BD59-A6C34878D82A}">
                    <a16:rowId xmlns:a16="http://schemas.microsoft.com/office/drawing/2014/main" val="991947846"/>
                  </a:ext>
                </a:extLst>
              </a:tr>
              <a:tr h="90422">
                <a:tc>
                  <a:txBody>
                    <a:bodyPr/>
                    <a:lstStyle/>
                    <a:p>
                      <a:pPr lvl="1" algn="l" fontAlgn="ctr"/>
                      <a:r>
                        <a:rPr lang="fr-FR" sz="1600" b="0" i="0" u="none" strike="noStrike">
                          <a:solidFill>
                            <a:srgbClr val="000000"/>
                          </a:solidFill>
                          <a:effectLst/>
                          <a:latin typeface="Calibri" panose="020F0502020204030204" pitchFamily="34" charset="0"/>
                        </a:rPr>
                        <a:t>Prime d'abandon de la culture de la vigne</a:t>
                      </a:r>
                    </a:p>
                  </a:txBody>
                  <a:tcPr marL="9525" marR="9525" marT="9525" marB="0" anchor="ctr"/>
                </a:tc>
                <a:extLst>
                  <a:ext uri="{0D108BD9-81ED-4DB2-BD59-A6C34878D82A}">
                    <a16:rowId xmlns:a16="http://schemas.microsoft.com/office/drawing/2014/main" val="310201851"/>
                  </a:ext>
                </a:extLst>
              </a:tr>
              <a:tr h="90422">
                <a:tc>
                  <a:txBody>
                    <a:bodyPr/>
                    <a:lstStyle/>
                    <a:p>
                      <a:pPr lvl="1" algn="l" fontAlgn="ctr"/>
                      <a:r>
                        <a:rPr lang="fr-FR" sz="1600" b="0" i="0" u="none" strike="noStrike" dirty="0">
                          <a:solidFill>
                            <a:srgbClr val="000000"/>
                          </a:solidFill>
                          <a:effectLst/>
                          <a:latin typeface="Calibri" panose="020F0502020204030204" pitchFamily="34" charset="0"/>
                        </a:rPr>
                        <a:t>Prime d'activité (remplace prime pour l'emploi et RSA activité)</a:t>
                      </a:r>
                    </a:p>
                  </a:txBody>
                  <a:tcPr marL="9525" marR="9525" marT="9525" marB="0" anchor="ctr"/>
                </a:tc>
                <a:extLst>
                  <a:ext uri="{0D108BD9-81ED-4DB2-BD59-A6C34878D82A}">
                    <a16:rowId xmlns:a16="http://schemas.microsoft.com/office/drawing/2014/main" val="2471857485"/>
                  </a:ext>
                </a:extLst>
              </a:tr>
              <a:tr h="90422">
                <a:tc>
                  <a:txBody>
                    <a:bodyPr/>
                    <a:lstStyle/>
                    <a:p>
                      <a:pPr lvl="1" algn="l" fontAlgn="ctr"/>
                      <a:r>
                        <a:rPr lang="fr-FR" sz="1600" b="0" i="0" u="none" strike="noStrike">
                          <a:solidFill>
                            <a:srgbClr val="000000"/>
                          </a:solidFill>
                          <a:effectLst/>
                          <a:latin typeface="Calibri" panose="020F0502020204030204" pitchFamily="34" charset="0"/>
                        </a:rPr>
                        <a:t>Prime de départ versée aux agriculteurs en difficulté</a:t>
                      </a:r>
                    </a:p>
                  </a:txBody>
                  <a:tcPr marL="9525" marR="9525" marT="9525" marB="0" anchor="ctr"/>
                </a:tc>
                <a:extLst>
                  <a:ext uri="{0D108BD9-81ED-4DB2-BD59-A6C34878D82A}">
                    <a16:rowId xmlns:a16="http://schemas.microsoft.com/office/drawing/2014/main" val="3118114622"/>
                  </a:ext>
                </a:extLst>
              </a:tr>
              <a:tr h="90422">
                <a:tc>
                  <a:txBody>
                    <a:bodyPr/>
                    <a:lstStyle/>
                    <a:p>
                      <a:pPr lvl="1" algn="l" fontAlgn="b"/>
                      <a:r>
                        <a:rPr lang="fr-FR" sz="1600" b="0" i="0" u="none" strike="noStrike">
                          <a:solidFill>
                            <a:srgbClr val="000000"/>
                          </a:solidFill>
                          <a:effectLst/>
                          <a:latin typeface="Calibri" panose="020F0502020204030204" pitchFamily="34" charset="0"/>
                        </a:rPr>
                        <a:t>​Prime exceptionnelle de pouvoir d'achat prévue par la loi 2018/1213 du 24/12/2018 </a:t>
                      </a:r>
                    </a:p>
                  </a:txBody>
                  <a:tcPr marL="9525" marR="9525" marT="9525" marB="0" anchor="b"/>
                </a:tc>
                <a:extLst>
                  <a:ext uri="{0D108BD9-81ED-4DB2-BD59-A6C34878D82A}">
                    <a16:rowId xmlns:a16="http://schemas.microsoft.com/office/drawing/2014/main" val="1327000138"/>
                  </a:ext>
                </a:extLst>
              </a:tr>
              <a:tr h="234726">
                <a:tc>
                  <a:txBody>
                    <a:bodyPr/>
                    <a:lstStyle/>
                    <a:p>
                      <a:pPr lvl="1" algn="l" fontAlgn="ctr"/>
                      <a:r>
                        <a:rPr lang="fr-FR" sz="1600" b="0" i="0" u="none" strike="noStrike" dirty="0">
                          <a:solidFill>
                            <a:srgbClr val="000000"/>
                          </a:solidFill>
                          <a:effectLst/>
                          <a:latin typeface="Calibri" panose="020F0502020204030204" pitchFamily="34" charset="0"/>
                        </a:rPr>
                        <a:t>Prime unique à la cessation laitière et prime de conversion</a:t>
                      </a:r>
                    </a:p>
                  </a:txBody>
                  <a:tcPr marL="9525" marR="9525" marT="9525" marB="0" anchor="ctr"/>
                </a:tc>
                <a:extLst>
                  <a:ext uri="{0D108BD9-81ED-4DB2-BD59-A6C34878D82A}">
                    <a16:rowId xmlns:a16="http://schemas.microsoft.com/office/drawing/2014/main" val="3587440514"/>
                  </a:ext>
                </a:extLst>
              </a:tr>
            </a:tbl>
          </a:graphicData>
        </a:graphic>
      </p:graphicFrame>
      <p:sp>
        <p:nvSpPr>
          <p:cNvPr id="5" name="Rectangle : coins arrondis 4">
            <a:hlinkClick r:id="rId2" action="ppaction://hlinksldjump"/>
            <a:extLst>
              <a:ext uri="{FF2B5EF4-FFF2-40B4-BE49-F238E27FC236}">
                <a16:creationId xmlns:a16="http://schemas.microsoft.com/office/drawing/2014/main" id="{8FEF179B-A0C1-4B15-B0AB-B5914CD27B97}"/>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EFE0E212-D6A1-40B8-B5D9-5FCE12D22118}"/>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9840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950495" cy="369332"/>
          </a:xfrm>
          <a:prstGeom prst="rect">
            <a:avLst/>
          </a:prstGeom>
          <a:noFill/>
        </p:spPr>
        <p:txBody>
          <a:bodyPr wrap="square" rtlCol="0">
            <a:spAutoFit/>
          </a:bodyPr>
          <a:lstStyle/>
          <a:p>
            <a:r>
              <a:rPr lang="fr-FR" dirty="0"/>
              <a:t>Q - R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988185368"/>
              </p:ext>
            </p:extLst>
          </p:nvPr>
        </p:nvGraphicFramePr>
        <p:xfrm>
          <a:off x="637674" y="919235"/>
          <a:ext cx="10918658" cy="5120620"/>
        </p:xfrm>
        <a:graphic>
          <a:graphicData uri="http://schemas.openxmlformats.org/drawingml/2006/table">
            <a:tbl>
              <a:tblPr>
                <a:tableStyleId>{5C22544A-7EE6-4342-B048-85BDC9FD1C3A}</a:tableStyleId>
              </a:tblPr>
              <a:tblGrid>
                <a:gridCol w="10918658">
                  <a:extLst>
                    <a:ext uri="{9D8B030D-6E8A-4147-A177-3AD203B41FA5}">
                      <a16:colId xmlns:a16="http://schemas.microsoft.com/office/drawing/2014/main" val="92236138"/>
                    </a:ext>
                  </a:extLst>
                </a:gridCol>
              </a:tblGrid>
              <a:tr h="352880">
                <a:tc>
                  <a:txBody>
                    <a:bodyPr/>
                    <a:lstStyle/>
                    <a:p>
                      <a:pPr lvl="1" algn="l" fontAlgn="ctr"/>
                      <a:r>
                        <a:rPr lang="fr-FR" sz="1600" b="0" i="0" u="none" strike="noStrike" dirty="0">
                          <a:solidFill>
                            <a:srgbClr val="000000"/>
                          </a:solidFill>
                          <a:effectLst/>
                          <a:latin typeface="Calibri" panose="020F0502020204030204" pitchFamily="34" charset="0"/>
                        </a:rPr>
                        <a:t>Rente accident du travail de réversion ou d'ayant droit issu du décès et versé au conjoint survivant</a:t>
                      </a:r>
                    </a:p>
                  </a:txBody>
                  <a:tcPr marL="9525" marR="9525" marT="9525" marB="0" anchor="ctr"/>
                </a:tc>
                <a:extLst>
                  <a:ext uri="{0D108BD9-81ED-4DB2-BD59-A6C34878D82A}">
                    <a16:rowId xmlns:a16="http://schemas.microsoft.com/office/drawing/2014/main" val="1825080718"/>
                  </a:ext>
                </a:extLst>
              </a:tr>
              <a:tr h="352880">
                <a:tc>
                  <a:txBody>
                    <a:bodyPr/>
                    <a:lstStyle/>
                    <a:p>
                      <a:pPr lvl="1" algn="l" fontAlgn="ctr"/>
                      <a:r>
                        <a:rPr lang="fr-FR" sz="1600" b="0" i="0" u="none" strike="noStrike">
                          <a:solidFill>
                            <a:srgbClr val="000000"/>
                          </a:solidFill>
                          <a:effectLst/>
                          <a:latin typeface="Calibri" panose="020F0502020204030204" pitchFamily="34" charset="0"/>
                        </a:rPr>
                        <a:t>Rente de chevrons de front belge</a:t>
                      </a:r>
                    </a:p>
                  </a:txBody>
                  <a:tcPr marL="9525" marR="9525" marT="9525" marB="0" anchor="ctr"/>
                </a:tc>
                <a:extLst>
                  <a:ext uri="{0D108BD9-81ED-4DB2-BD59-A6C34878D82A}">
                    <a16:rowId xmlns:a16="http://schemas.microsoft.com/office/drawing/2014/main" val="3546894"/>
                  </a:ext>
                </a:extLst>
              </a:tr>
              <a:tr h="352880">
                <a:tc>
                  <a:txBody>
                    <a:bodyPr/>
                    <a:lstStyle/>
                    <a:p>
                      <a:pPr lvl="1" algn="l" fontAlgn="ctr"/>
                      <a:r>
                        <a:rPr lang="fr-FR" sz="1600" b="0" i="0" u="none" strike="noStrike" dirty="0">
                          <a:solidFill>
                            <a:srgbClr val="000000"/>
                          </a:solidFill>
                          <a:effectLst/>
                          <a:latin typeface="Calibri" panose="020F0502020204030204" pitchFamily="34" charset="0"/>
                        </a:rPr>
                        <a:t>Rente de réversion des contrats Madelin et des contrats Aria</a:t>
                      </a:r>
                    </a:p>
                  </a:txBody>
                  <a:tcPr marL="9525" marR="9525" marT="9525" marB="0" anchor="ctr"/>
                </a:tc>
                <a:extLst>
                  <a:ext uri="{0D108BD9-81ED-4DB2-BD59-A6C34878D82A}">
                    <a16:rowId xmlns:a16="http://schemas.microsoft.com/office/drawing/2014/main" val="1919893246"/>
                  </a:ext>
                </a:extLst>
              </a:tr>
              <a:tr h="352880">
                <a:tc>
                  <a:txBody>
                    <a:bodyPr/>
                    <a:lstStyle/>
                    <a:p>
                      <a:pPr lvl="1" algn="l" fontAlgn="ctr"/>
                      <a:r>
                        <a:rPr lang="fr-FR" sz="1600" b="0" i="0" u="none" strike="noStrike">
                          <a:solidFill>
                            <a:srgbClr val="000000"/>
                          </a:solidFill>
                          <a:effectLst/>
                          <a:latin typeface="Calibri" panose="020F0502020204030204" pitchFamily="34" charset="0"/>
                        </a:rPr>
                        <a:t>Rente de survivant servie par la caisse des professions libérales (sauf avocats)</a:t>
                      </a:r>
                    </a:p>
                  </a:txBody>
                  <a:tcPr marL="9525" marR="9525" marT="9525" marB="0" anchor="ctr"/>
                </a:tc>
                <a:extLst>
                  <a:ext uri="{0D108BD9-81ED-4DB2-BD59-A6C34878D82A}">
                    <a16:rowId xmlns:a16="http://schemas.microsoft.com/office/drawing/2014/main" val="2080158680"/>
                  </a:ext>
                </a:extLst>
              </a:tr>
              <a:tr h="519227">
                <a:tc>
                  <a:txBody>
                    <a:bodyPr/>
                    <a:lstStyle/>
                    <a:p>
                      <a:pPr lvl="1" algn="l" fontAlgn="ctr"/>
                      <a:r>
                        <a:rPr lang="fr-FR" sz="1600" b="0" i="0" u="none" strike="noStrike">
                          <a:solidFill>
                            <a:srgbClr val="000000"/>
                          </a:solidFill>
                          <a:effectLst/>
                          <a:latin typeface="Calibri" panose="020F0502020204030204" pitchFamily="34" charset="0"/>
                        </a:rPr>
                        <a:t>Rentes versées par l'Allemagne en réparation des dommages causés par le régime hitlérien</a:t>
                      </a:r>
                    </a:p>
                  </a:txBody>
                  <a:tcPr marL="9525" marR="9525" marT="9525" marB="0" anchor="ctr"/>
                </a:tc>
                <a:extLst>
                  <a:ext uri="{0D108BD9-81ED-4DB2-BD59-A6C34878D82A}">
                    <a16:rowId xmlns:a16="http://schemas.microsoft.com/office/drawing/2014/main" val="3972786748"/>
                  </a:ext>
                </a:extLst>
              </a:tr>
              <a:tr h="352880">
                <a:tc>
                  <a:txBody>
                    <a:bodyPr/>
                    <a:lstStyle/>
                    <a:p>
                      <a:pPr lvl="1" algn="l" fontAlgn="ctr"/>
                      <a:r>
                        <a:rPr lang="fr-FR" sz="1600" b="0" i="0" u="none" strike="noStrike">
                          <a:solidFill>
                            <a:srgbClr val="000000"/>
                          </a:solidFill>
                          <a:effectLst/>
                          <a:latin typeface="Calibri" panose="020F0502020204030204" pitchFamily="34" charset="0"/>
                        </a:rPr>
                        <a:t>​Rente servie suite à la citation d'un sapeur pompier à l'ordre de la Nation à titre posthume</a:t>
                      </a:r>
                    </a:p>
                  </a:txBody>
                  <a:tcPr marL="9525" marR="9525" marT="9525" marB="0" anchor="ctr"/>
                </a:tc>
                <a:extLst>
                  <a:ext uri="{0D108BD9-81ED-4DB2-BD59-A6C34878D82A}">
                    <a16:rowId xmlns:a16="http://schemas.microsoft.com/office/drawing/2014/main" val="3151833140"/>
                  </a:ext>
                </a:extLst>
              </a:tr>
              <a:tr h="366833">
                <a:tc>
                  <a:txBody>
                    <a:bodyPr/>
                    <a:lstStyle/>
                    <a:p>
                      <a:pPr lvl="1" algn="l" fontAlgn="ctr"/>
                      <a:r>
                        <a:rPr lang="fr-FR" sz="1600" b="0" i="0" u="none" strike="noStrike">
                          <a:solidFill>
                            <a:srgbClr val="000000"/>
                          </a:solidFill>
                          <a:effectLst/>
                          <a:latin typeface="Calibri" panose="020F0502020204030204" pitchFamily="34" charset="0"/>
                        </a:rPr>
                        <a:t>Retraite du combattant</a:t>
                      </a:r>
                    </a:p>
                  </a:txBody>
                  <a:tcPr marL="9525" marR="9525" marT="9525" marB="0" anchor="ctr"/>
                </a:tc>
                <a:extLst>
                  <a:ext uri="{0D108BD9-81ED-4DB2-BD59-A6C34878D82A}">
                    <a16:rowId xmlns:a16="http://schemas.microsoft.com/office/drawing/2014/main" val="399870914"/>
                  </a:ext>
                </a:extLst>
              </a:tr>
              <a:tr h="352880">
                <a:tc>
                  <a:txBody>
                    <a:bodyPr/>
                    <a:lstStyle/>
                    <a:p>
                      <a:pPr lvl="1" algn="l" fontAlgn="ctr"/>
                      <a:r>
                        <a:rPr lang="fr-FR" sz="1600" b="0" i="0" u="none" strike="noStrike">
                          <a:solidFill>
                            <a:srgbClr val="000000"/>
                          </a:solidFill>
                          <a:effectLst/>
                          <a:latin typeface="Calibri" panose="020F0502020204030204" pitchFamily="34" charset="0"/>
                        </a:rPr>
                        <a:t>​Retraite personnelle suspendue en application des règles de cumul emploi-retraite</a:t>
                      </a:r>
                    </a:p>
                  </a:txBody>
                  <a:tcPr marL="9525" marR="9525" marT="9525" marB="0" anchor="ctr"/>
                </a:tc>
                <a:extLst>
                  <a:ext uri="{0D108BD9-81ED-4DB2-BD59-A6C34878D82A}">
                    <a16:rowId xmlns:a16="http://schemas.microsoft.com/office/drawing/2014/main" val="4165079561"/>
                  </a:ext>
                </a:extLst>
              </a:tr>
              <a:tr h="352880">
                <a:tc>
                  <a:txBody>
                    <a:bodyPr/>
                    <a:lstStyle/>
                    <a:p>
                      <a:pPr lvl="1" algn="l" fontAlgn="ctr"/>
                      <a:r>
                        <a:rPr lang="fr-FR" sz="1600" b="0" i="0" u="none" strike="noStrike">
                          <a:solidFill>
                            <a:srgbClr val="000000"/>
                          </a:solidFill>
                          <a:effectLst/>
                          <a:latin typeface="Calibri" panose="020F0502020204030204" pitchFamily="34" charset="0"/>
                        </a:rPr>
                        <a:t>Revenu de solidarité active (RSA)</a:t>
                      </a:r>
                    </a:p>
                  </a:txBody>
                  <a:tcPr marL="9525" marR="9525" marT="9525" marB="0" anchor="ctr"/>
                </a:tc>
                <a:extLst>
                  <a:ext uri="{0D108BD9-81ED-4DB2-BD59-A6C34878D82A}">
                    <a16:rowId xmlns:a16="http://schemas.microsoft.com/office/drawing/2014/main" val="1721395829"/>
                  </a:ext>
                </a:extLst>
              </a:tr>
              <a:tr h="352880">
                <a:tc>
                  <a:txBody>
                    <a:bodyPr/>
                    <a:lstStyle/>
                    <a:p>
                      <a:pPr lvl="1" algn="l" fontAlgn="ctr"/>
                      <a:r>
                        <a:rPr lang="fr-FR" sz="1600" b="0" i="0" u="none" strike="noStrike">
                          <a:solidFill>
                            <a:srgbClr val="000000"/>
                          </a:solidFill>
                          <a:effectLst/>
                          <a:latin typeface="Calibri" panose="020F0502020204030204" pitchFamily="34" charset="0"/>
                        </a:rPr>
                        <a:t>Revenu minimum d'insertion (RMI)</a:t>
                      </a:r>
                    </a:p>
                  </a:txBody>
                  <a:tcPr marL="9525" marR="9525" marT="9525" marB="0" anchor="ctr"/>
                </a:tc>
                <a:extLst>
                  <a:ext uri="{0D108BD9-81ED-4DB2-BD59-A6C34878D82A}">
                    <a16:rowId xmlns:a16="http://schemas.microsoft.com/office/drawing/2014/main" val="327908669"/>
                  </a:ext>
                </a:extLst>
              </a:tr>
              <a:tr h="352880">
                <a:tc>
                  <a:txBody>
                    <a:bodyPr/>
                    <a:lstStyle/>
                    <a:p>
                      <a:pPr lvl="1" algn="l" fontAlgn="ctr"/>
                      <a:r>
                        <a:rPr lang="fr-FR" sz="1600" b="0" i="0" u="none" strike="noStrike">
                          <a:solidFill>
                            <a:srgbClr val="000000"/>
                          </a:solidFill>
                          <a:effectLst/>
                          <a:latin typeface="Calibri" panose="020F0502020204030204" pitchFamily="34" charset="0"/>
                        </a:rPr>
                        <a:t>Revenus de l'épargne prévoyance du décédé versés au conjoint survivant en raison de ce décès</a:t>
                      </a:r>
                    </a:p>
                  </a:txBody>
                  <a:tcPr marL="9525" marR="9525" marT="9525" marB="0" anchor="ctr"/>
                </a:tc>
                <a:extLst>
                  <a:ext uri="{0D108BD9-81ED-4DB2-BD59-A6C34878D82A}">
                    <a16:rowId xmlns:a16="http://schemas.microsoft.com/office/drawing/2014/main" val="1085244513"/>
                  </a:ext>
                </a:extLst>
              </a:tr>
              <a:tr h="352880">
                <a:tc>
                  <a:txBody>
                    <a:bodyPr/>
                    <a:lstStyle/>
                    <a:p>
                      <a:pPr lvl="1" algn="l" fontAlgn="ctr"/>
                      <a:r>
                        <a:rPr lang="fr-FR" sz="1600" b="0" i="0" u="none" strike="noStrike">
                          <a:solidFill>
                            <a:srgbClr val="000000"/>
                          </a:solidFill>
                          <a:effectLst/>
                          <a:latin typeface="Calibri" panose="020F0502020204030204" pitchFamily="34" charset="0"/>
                        </a:rPr>
                        <a:t>Revenus professionnels ou de remplacement de l'assuré décédé</a:t>
                      </a:r>
                    </a:p>
                  </a:txBody>
                  <a:tcPr marL="9525" marR="9525" marT="9525" marB="0" anchor="ctr"/>
                </a:tc>
                <a:extLst>
                  <a:ext uri="{0D108BD9-81ED-4DB2-BD59-A6C34878D82A}">
                    <a16:rowId xmlns:a16="http://schemas.microsoft.com/office/drawing/2014/main" val="2329669874"/>
                  </a:ext>
                </a:extLst>
              </a:tr>
              <a:tr h="352880">
                <a:tc>
                  <a:txBody>
                    <a:bodyPr/>
                    <a:lstStyle/>
                    <a:p>
                      <a:pPr lvl="1" algn="l" fontAlgn="ctr"/>
                      <a:r>
                        <a:rPr lang="fr-FR" sz="1600" b="0" i="0" u="none" strike="noStrike">
                          <a:solidFill>
                            <a:srgbClr val="000000"/>
                          </a:solidFill>
                          <a:effectLst/>
                          <a:latin typeface="Calibri" panose="020F0502020204030204" pitchFamily="34" charset="0"/>
                        </a:rPr>
                        <a:t>Revenu supplémentaire temporaire d'activité (RSTA)</a:t>
                      </a:r>
                    </a:p>
                  </a:txBody>
                  <a:tcPr marL="9525" marR="9525" marT="9525" marB="0" anchor="ctr"/>
                </a:tc>
                <a:extLst>
                  <a:ext uri="{0D108BD9-81ED-4DB2-BD59-A6C34878D82A}">
                    <a16:rowId xmlns:a16="http://schemas.microsoft.com/office/drawing/2014/main" val="432795581"/>
                  </a:ext>
                </a:extLst>
              </a:tr>
              <a:tr h="352880">
                <a:tc>
                  <a:txBody>
                    <a:bodyPr/>
                    <a:lstStyle/>
                    <a:p>
                      <a:pPr lvl="1" algn="l" fontAlgn="ctr"/>
                      <a:r>
                        <a:rPr lang="fr-FR" sz="1600" b="0" i="0" u="none" strike="noStrike" dirty="0">
                          <a:solidFill>
                            <a:srgbClr val="000000"/>
                          </a:solidFill>
                          <a:effectLst/>
                          <a:latin typeface="Calibri" panose="020F0502020204030204" pitchFamily="34" charset="0"/>
                        </a:rPr>
                        <a:t>Réversion des retraites supplémentaires d'entreprise</a:t>
                      </a:r>
                    </a:p>
                  </a:txBody>
                  <a:tcPr marL="9525" marR="9525" marT="9525" marB="0" anchor="ctr"/>
                </a:tc>
                <a:extLst>
                  <a:ext uri="{0D108BD9-81ED-4DB2-BD59-A6C34878D82A}">
                    <a16:rowId xmlns:a16="http://schemas.microsoft.com/office/drawing/2014/main" val="781827536"/>
                  </a:ext>
                </a:extLst>
              </a:tr>
            </a:tbl>
          </a:graphicData>
        </a:graphic>
      </p:graphicFrame>
      <p:sp>
        <p:nvSpPr>
          <p:cNvPr id="5" name="Rectangle : coins arrondis 4">
            <a:hlinkClick r:id="rId2" action="ppaction://hlinksldjump"/>
            <a:extLst>
              <a:ext uri="{FF2B5EF4-FFF2-40B4-BE49-F238E27FC236}">
                <a16:creationId xmlns:a16="http://schemas.microsoft.com/office/drawing/2014/main" id="{68669CA3-FF95-4304-8928-1D3F5657593C}"/>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48E8BE18-6497-43AD-891E-1D3D98BA6C5C}"/>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546467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1FFDC0-A913-483A-927A-0BCCC0D81CDB}"/>
              </a:ext>
            </a:extLst>
          </p:cNvPr>
          <p:cNvSpPr txBox="1"/>
          <p:nvPr/>
        </p:nvSpPr>
        <p:spPr>
          <a:xfrm>
            <a:off x="3999495" y="293454"/>
            <a:ext cx="3005314" cy="369332"/>
          </a:xfrm>
          <a:prstGeom prst="rect">
            <a:avLst/>
          </a:prstGeom>
          <a:noFill/>
        </p:spPr>
        <p:txBody>
          <a:bodyPr wrap="square" rtlCol="0">
            <a:spAutoFit/>
          </a:bodyPr>
          <a:lstStyle/>
          <a:p>
            <a:r>
              <a:rPr lang="fr-FR" dirty="0"/>
              <a:t>Dispositif et condition d’âge.</a:t>
            </a:r>
          </a:p>
        </p:txBody>
      </p:sp>
      <p:graphicFrame>
        <p:nvGraphicFramePr>
          <p:cNvPr id="6" name="Tableau 5">
            <a:extLst>
              <a:ext uri="{FF2B5EF4-FFF2-40B4-BE49-F238E27FC236}">
                <a16:creationId xmlns:a16="http://schemas.microsoft.com/office/drawing/2014/main" id="{0FDF9731-258E-41B4-95F7-35C6E23270FF}"/>
              </a:ext>
            </a:extLst>
          </p:cNvPr>
          <p:cNvGraphicFramePr>
            <a:graphicFrameLocks noGrp="1"/>
          </p:cNvGraphicFramePr>
          <p:nvPr>
            <p:extLst>
              <p:ext uri="{D42A27DB-BD31-4B8C-83A1-F6EECF244321}">
                <p14:modId xmlns:p14="http://schemas.microsoft.com/office/powerpoint/2010/main" val="1874669669"/>
              </p:ext>
            </p:extLst>
          </p:nvPr>
        </p:nvGraphicFramePr>
        <p:xfrm>
          <a:off x="1744480" y="1419836"/>
          <a:ext cx="8850815" cy="4192397"/>
        </p:xfrm>
        <a:graphic>
          <a:graphicData uri="http://schemas.openxmlformats.org/drawingml/2006/table">
            <a:tbl>
              <a:tblPr>
                <a:tableStyleId>{616DA210-FB5B-4158-B5E0-FEB733F419BA}</a:tableStyleId>
              </a:tblPr>
              <a:tblGrid>
                <a:gridCol w="1770507">
                  <a:extLst>
                    <a:ext uri="{9D8B030D-6E8A-4147-A177-3AD203B41FA5}">
                      <a16:colId xmlns:a16="http://schemas.microsoft.com/office/drawing/2014/main" val="1027567104"/>
                    </a:ext>
                  </a:extLst>
                </a:gridCol>
                <a:gridCol w="7080308">
                  <a:extLst>
                    <a:ext uri="{9D8B030D-6E8A-4147-A177-3AD203B41FA5}">
                      <a16:colId xmlns:a16="http://schemas.microsoft.com/office/drawing/2014/main" val="2441733002"/>
                    </a:ext>
                  </a:extLst>
                </a:gridCol>
              </a:tblGrid>
              <a:tr h="2174724">
                <a:tc>
                  <a:txBody>
                    <a:bodyPr/>
                    <a:lstStyle/>
                    <a:p>
                      <a:pPr lvl="1" algn="l"/>
                      <a:r>
                        <a:rPr lang="fr-FR" sz="1800" dirty="0"/>
                        <a:t>Dispositif </a:t>
                      </a:r>
                    </a:p>
                  </a:txBody>
                  <a:tcPr marL="20052" marR="20052" marT="10026" marB="10026" anchor="ctr">
                    <a:solidFill>
                      <a:schemeClr val="bg1">
                        <a:lumMod val="85000"/>
                      </a:schemeClr>
                    </a:solidFill>
                  </a:tcPr>
                </a:tc>
                <a:tc>
                  <a:txBody>
                    <a:bodyPr/>
                    <a:lstStyle/>
                    <a:p>
                      <a:pPr lvl="1"/>
                      <a:r>
                        <a:rPr lang="fr-FR" sz="1400" dirty="0"/>
                        <a:t>Une retraite de réversion peut être attribuée sous conditions de ressources </a:t>
                      </a:r>
                      <a:r>
                        <a:rPr lang="fr-FR" sz="1400" b="1" dirty="0"/>
                        <a:t>au conjoint ou ex-conjoint qui a été marié avec un assuré décédé ou disparu. </a:t>
                      </a:r>
                    </a:p>
                    <a:p>
                      <a:pPr lvl="1"/>
                      <a:endParaRPr lang="fr-FR" sz="1400" b="1" dirty="0"/>
                    </a:p>
                    <a:p>
                      <a:pPr lvl="1"/>
                      <a:r>
                        <a:rPr lang="fr-FR" sz="1400" dirty="0"/>
                        <a:t>Depuis la loi 2013/404 du 17/05/2013 relative au mariage entre </a:t>
                      </a:r>
                      <a:r>
                        <a:rPr lang="fr-FR" sz="1400" b="1" dirty="0"/>
                        <a:t>personnes de même sexe</a:t>
                      </a:r>
                      <a:r>
                        <a:rPr lang="fr-FR" sz="1400" dirty="0"/>
                        <a:t>, les droits du conjoint survivant prennent effet au plus tôt le </a:t>
                      </a:r>
                      <a:r>
                        <a:rPr lang="fr-FR" sz="1400" b="1" dirty="0"/>
                        <a:t>01/06/2013.</a:t>
                      </a:r>
                    </a:p>
                  </a:txBody>
                  <a:tcPr marL="20052" marR="20052" marT="10026" marB="10026" anchor="ctr"/>
                </a:tc>
                <a:extLst>
                  <a:ext uri="{0D108BD9-81ED-4DB2-BD59-A6C34878D82A}">
                    <a16:rowId xmlns:a16="http://schemas.microsoft.com/office/drawing/2014/main" val="2251478167"/>
                  </a:ext>
                </a:extLst>
              </a:tr>
              <a:tr h="2017673">
                <a:tc>
                  <a:txBody>
                    <a:bodyPr/>
                    <a:lstStyle/>
                    <a:p>
                      <a:pPr lvl="1" algn="l"/>
                      <a:r>
                        <a:rPr lang="fr-FR" sz="1800" dirty="0"/>
                        <a:t>Condition d'âge </a:t>
                      </a:r>
                    </a:p>
                  </a:txBody>
                  <a:tcPr marL="20052" marR="20052" marT="10026" marB="10026" anchor="ctr">
                    <a:solidFill>
                      <a:schemeClr val="bg1">
                        <a:lumMod val="85000"/>
                      </a:schemeClr>
                    </a:solidFill>
                  </a:tcPr>
                </a:tc>
                <a:tc>
                  <a:txBody>
                    <a:bodyPr/>
                    <a:lstStyle/>
                    <a:p>
                      <a:pPr lvl="1"/>
                      <a:r>
                        <a:rPr lang="fr-FR" sz="1400" b="1" dirty="0"/>
                        <a:t>Le demandeur doit être âgé de 55 ans </a:t>
                      </a:r>
                      <a:r>
                        <a:rPr lang="fr-FR" sz="1400" dirty="0"/>
                        <a:t>au point de départ de la retraite de réversion. </a:t>
                      </a:r>
                    </a:p>
                    <a:p>
                      <a:pPr lvl="1"/>
                      <a:br>
                        <a:rPr lang="fr-FR" sz="1400" dirty="0"/>
                      </a:br>
                      <a:r>
                        <a:rPr lang="fr-FR" sz="1400" dirty="0"/>
                        <a:t>L'âge minimum est </a:t>
                      </a:r>
                      <a:r>
                        <a:rPr lang="fr-FR" sz="1400" b="1" dirty="0"/>
                        <a:t>de 51 ans si l'assuré est décédé avant le 01/01/2009 (ou a disparu avant le 01/01/2008). </a:t>
                      </a:r>
                      <a:br>
                        <a:rPr lang="fr-FR" sz="1400" dirty="0"/>
                      </a:br>
                      <a:endParaRPr lang="fr-FR" sz="1400" dirty="0"/>
                    </a:p>
                  </a:txBody>
                  <a:tcPr marL="20052" marR="20052" marT="10026" marB="10026" anchor="ctr"/>
                </a:tc>
                <a:extLst>
                  <a:ext uri="{0D108BD9-81ED-4DB2-BD59-A6C34878D82A}">
                    <a16:rowId xmlns:a16="http://schemas.microsoft.com/office/drawing/2014/main" val="2484368352"/>
                  </a:ext>
                </a:extLst>
              </a:tr>
            </a:tbl>
          </a:graphicData>
        </a:graphic>
      </p:graphicFrame>
      <p:sp>
        <p:nvSpPr>
          <p:cNvPr id="2" name="Rectangle : coins arrondis 1">
            <a:hlinkClick r:id="rId2" action="ppaction://hlinksldjump"/>
            <a:extLst>
              <a:ext uri="{FF2B5EF4-FFF2-40B4-BE49-F238E27FC236}">
                <a16:creationId xmlns:a16="http://schemas.microsoft.com/office/drawing/2014/main" id="{5B8C1F9E-E0E2-43FE-9479-2EF06BBD2BC0}"/>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3" name="Bouton d’action : début 2">
            <a:hlinkClick r:id="" action="ppaction://hlinkshowjump?jump=lastslideviewed" highlightClick="1"/>
            <a:extLst>
              <a:ext uri="{FF2B5EF4-FFF2-40B4-BE49-F238E27FC236}">
                <a16:creationId xmlns:a16="http://schemas.microsoft.com/office/drawing/2014/main" id="{40210540-6FB2-41F9-B3F5-F44F8C8EAF51}"/>
              </a:ext>
            </a:extLst>
          </p:cNvPr>
          <p:cNvSpPr/>
          <p:nvPr/>
        </p:nvSpPr>
        <p:spPr>
          <a:xfrm>
            <a:off x="9068499" y="6191075"/>
            <a:ext cx="1526796" cy="49495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2607930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EF665-FB54-47C3-AD76-025445278843}"/>
              </a:ext>
            </a:extLst>
          </p:cNvPr>
          <p:cNvSpPr/>
          <p:nvPr/>
        </p:nvSpPr>
        <p:spPr>
          <a:xfrm>
            <a:off x="732043" y="203991"/>
            <a:ext cx="4712124" cy="369332"/>
          </a:xfrm>
          <a:prstGeom prst="rect">
            <a:avLst/>
          </a:prstGeom>
        </p:spPr>
        <p:txBody>
          <a:bodyPr wrap="none">
            <a:spAutoFit/>
          </a:bodyPr>
          <a:lstStyle/>
          <a:p>
            <a:r>
              <a:rPr lang="fr-FR" b="1" dirty="0"/>
              <a:t>Ressources exclues pour la retraite de réversion</a:t>
            </a:r>
          </a:p>
        </p:txBody>
      </p:sp>
      <p:sp>
        <p:nvSpPr>
          <p:cNvPr id="14" name="ZoneTexte 13">
            <a:extLst>
              <a:ext uri="{FF2B5EF4-FFF2-40B4-BE49-F238E27FC236}">
                <a16:creationId xmlns:a16="http://schemas.microsoft.com/office/drawing/2014/main" id="{1F5E8432-5EFB-4EF3-958B-48DFBBB4F26E}"/>
              </a:ext>
            </a:extLst>
          </p:cNvPr>
          <p:cNvSpPr txBox="1"/>
          <p:nvPr/>
        </p:nvSpPr>
        <p:spPr>
          <a:xfrm>
            <a:off x="10702212" y="176242"/>
            <a:ext cx="655599" cy="369332"/>
          </a:xfrm>
          <a:prstGeom prst="rect">
            <a:avLst/>
          </a:prstGeom>
          <a:noFill/>
        </p:spPr>
        <p:txBody>
          <a:bodyPr wrap="square" rtlCol="0">
            <a:spAutoFit/>
          </a:bodyPr>
          <a:lstStyle/>
          <a:p>
            <a:r>
              <a:rPr lang="fr-FR" dirty="0"/>
              <a:t>S - Z </a:t>
            </a:r>
          </a:p>
        </p:txBody>
      </p:sp>
      <p:graphicFrame>
        <p:nvGraphicFramePr>
          <p:cNvPr id="22" name="Espace réservé du contenu 21">
            <a:extLst>
              <a:ext uri="{FF2B5EF4-FFF2-40B4-BE49-F238E27FC236}">
                <a16:creationId xmlns:a16="http://schemas.microsoft.com/office/drawing/2014/main" id="{057CDC33-1F8A-490C-BEA5-CF8FEE0E3C20}"/>
              </a:ext>
            </a:extLst>
          </p:cNvPr>
          <p:cNvGraphicFramePr>
            <a:graphicFrameLocks noGrp="1"/>
          </p:cNvGraphicFramePr>
          <p:nvPr>
            <p:ph idx="1"/>
            <p:extLst>
              <p:ext uri="{D42A27DB-BD31-4B8C-83A1-F6EECF244321}">
                <p14:modId xmlns:p14="http://schemas.microsoft.com/office/powerpoint/2010/main" val="3164378694"/>
              </p:ext>
            </p:extLst>
          </p:nvPr>
        </p:nvGraphicFramePr>
        <p:xfrm>
          <a:off x="637673" y="919234"/>
          <a:ext cx="10539663" cy="4747638"/>
        </p:xfrm>
        <a:graphic>
          <a:graphicData uri="http://schemas.openxmlformats.org/drawingml/2006/table">
            <a:tbl>
              <a:tblPr>
                <a:tableStyleId>{5C22544A-7EE6-4342-B048-85BDC9FD1C3A}</a:tableStyleId>
              </a:tblPr>
              <a:tblGrid>
                <a:gridCol w="10539663">
                  <a:extLst>
                    <a:ext uri="{9D8B030D-6E8A-4147-A177-3AD203B41FA5}">
                      <a16:colId xmlns:a16="http://schemas.microsoft.com/office/drawing/2014/main" val="92236138"/>
                    </a:ext>
                  </a:extLst>
                </a:gridCol>
              </a:tblGrid>
              <a:tr h="489192">
                <a:tc>
                  <a:txBody>
                    <a:bodyPr/>
                    <a:lstStyle/>
                    <a:p>
                      <a:pPr lvl="1" algn="l" fontAlgn="ctr"/>
                      <a:r>
                        <a:rPr lang="fr-FR" sz="1400" b="0" i="0" u="none" strike="noStrike" dirty="0">
                          <a:solidFill>
                            <a:srgbClr val="000000"/>
                          </a:solidFill>
                          <a:effectLst/>
                          <a:latin typeface="Calibri" panose="020F0502020204030204" pitchFamily="34" charset="0"/>
                        </a:rPr>
                        <a:t>Secours d'assistance versés aux ressortissants suisses par les autorités suisses d'assistance</a:t>
                      </a:r>
                    </a:p>
                  </a:txBody>
                  <a:tcPr marL="9525" marR="9525" marT="9525" marB="0" anchor="ctr"/>
                </a:tc>
                <a:extLst>
                  <a:ext uri="{0D108BD9-81ED-4DB2-BD59-A6C34878D82A}">
                    <a16:rowId xmlns:a16="http://schemas.microsoft.com/office/drawing/2014/main" val="1825080718"/>
                  </a:ext>
                </a:extLst>
              </a:tr>
              <a:tr h="936282">
                <a:tc>
                  <a:txBody>
                    <a:bodyPr/>
                    <a:lstStyle/>
                    <a:p>
                      <a:pPr lvl="1" algn="l" fontAlgn="ctr"/>
                      <a:r>
                        <a:rPr lang="fr-FR" sz="1400" b="0" i="0" u="none" strike="noStrike">
                          <a:solidFill>
                            <a:srgbClr val="000000"/>
                          </a:solidFill>
                          <a:effectLst/>
                          <a:latin typeface="Calibri" panose="020F0502020204030204" pitchFamily="34" charset="0"/>
                        </a:rPr>
                        <a:t>Secours bénévoles ou précaires ou de bienfaisance versés par une collectivité ou une personne non tenue à l'obligation alimentaire</a:t>
                      </a:r>
                    </a:p>
                  </a:txBody>
                  <a:tcPr marL="9525" marR="9525" marT="9525" marB="0" anchor="ctr"/>
                </a:tc>
                <a:extLst>
                  <a:ext uri="{0D108BD9-81ED-4DB2-BD59-A6C34878D82A}">
                    <a16:rowId xmlns:a16="http://schemas.microsoft.com/office/drawing/2014/main" val="3546894"/>
                  </a:ext>
                </a:extLst>
              </a:tr>
              <a:tr h="978384">
                <a:tc>
                  <a:txBody>
                    <a:bodyPr/>
                    <a:lstStyle/>
                    <a:p>
                      <a:pPr lvl="1" algn="l" fontAlgn="ctr"/>
                      <a:r>
                        <a:rPr lang="fr-FR" sz="1400" b="0" i="0" u="none" strike="noStrike">
                          <a:solidFill>
                            <a:srgbClr val="000000"/>
                          </a:solidFill>
                          <a:effectLst/>
                          <a:latin typeface="Calibri" panose="020F0502020204030204" pitchFamily="34" charset="0"/>
                        </a:rPr>
                        <a:t>Secours et prestations versés aux rapatriés</a:t>
                      </a:r>
                    </a:p>
                  </a:txBody>
                  <a:tcPr marL="9525" marR="9525" marT="9525" marB="0" anchor="ctr"/>
                </a:tc>
                <a:extLst>
                  <a:ext uri="{0D108BD9-81ED-4DB2-BD59-A6C34878D82A}">
                    <a16:rowId xmlns:a16="http://schemas.microsoft.com/office/drawing/2014/main" val="1919893246"/>
                  </a:ext>
                </a:extLst>
              </a:tr>
              <a:tr h="800116">
                <a:tc>
                  <a:txBody>
                    <a:bodyPr/>
                    <a:lstStyle/>
                    <a:p>
                      <a:pPr lvl="1" algn="l" fontAlgn="ctr"/>
                      <a:r>
                        <a:rPr lang="fr-FR" sz="1400" b="0" i="0" u="none" strike="noStrike">
                          <a:solidFill>
                            <a:srgbClr val="000000"/>
                          </a:solidFill>
                          <a:effectLst/>
                          <a:latin typeface="Calibri" panose="020F0502020204030204" pitchFamily="34" charset="0"/>
                        </a:rPr>
                        <a:t>Solde des comptes courants</a:t>
                      </a:r>
                    </a:p>
                  </a:txBody>
                  <a:tcPr marL="9525" marR="9525" marT="9525" marB="0" anchor="ctr"/>
                </a:tc>
                <a:extLst>
                  <a:ext uri="{0D108BD9-81ED-4DB2-BD59-A6C34878D82A}">
                    <a16:rowId xmlns:a16="http://schemas.microsoft.com/office/drawing/2014/main" val="3972786748"/>
                  </a:ext>
                </a:extLst>
              </a:tr>
              <a:tr h="489192">
                <a:tc>
                  <a:txBody>
                    <a:bodyPr/>
                    <a:lstStyle/>
                    <a:p>
                      <a:pPr lvl="1" algn="l" fontAlgn="ctr"/>
                      <a:r>
                        <a:rPr lang="fr-FR" sz="1400" b="0" i="0" u="none" strike="noStrike">
                          <a:solidFill>
                            <a:srgbClr val="000000"/>
                          </a:solidFill>
                          <a:effectLst/>
                          <a:latin typeface="Calibri" panose="020F0502020204030204" pitchFamily="34" charset="0"/>
                        </a:rPr>
                        <a:t>Versement de 5 euros par mois en 2005 par les Pays-Bas aux titulaires d'une pension AOW âgés de plus de 65 ans</a:t>
                      </a:r>
                    </a:p>
                  </a:txBody>
                  <a:tcPr marL="9525" marR="9525" marT="9525" marB="0" anchor="ctr"/>
                </a:tc>
                <a:extLst>
                  <a:ext uri="{0D108BD9-81ED-4DB2-BD59-A6C34878D82A}">
                    <a16:rowId xmlns:a16="http://schemas.microsoft.com/office/drawing/2014/main" val="3151833140"/>
                  </a:ext>
                </a:extLst>
              </a:tr>
              <a:tr h="565280">
                <a:tc>
                  <a:txBody>
                    <a:bodyPr/>
                    <a:lstStyle/>
                    <a:p>
                      <a:pPr lvl="1" algn="l" fontAlgn="ctr"/>
                      <a:r>
                        <a:rPr lang="fr-FR" sz="1400" b="0" i="0" u="none" strike="noStrike" dirty="0">
                          <a:solidFill>
                            <a:srgbClr val="000000"/>
                          </a:solidFill>
                          <a:effectLst/>
                          <a:latin typeface="Calibri" panose="020F0502020204030204" pitchFamily="34" charset="0"/>
                        </a:rPr>
                        <a:t>Versement exceptionnel de 40 euros en 2015</a:t>
                      </a:r>
                    </a:p>
                  </a:txBody>
                  <a:tcPr marL="9525" marR="9525" marT="9525" marB="0" anchor="ctr"/>
                </a:tc>
                <a:extLst>
                  <a:ext uri="{0D108BD9-81ED-4DB2-BD59-A6C34878D82A}">
                    <a16:rowId xmlns:a16="http://schemas.microsoft.com/office/drawing/2014/main" val="399870914"/>
                  </a:ext>
                </a:extLst>
              </a:tr>
              <a:tr h="489192">
                <a:tc>
                  <a:txBody>
                    <a:bodyPr/>
                    <a:lstStyle/>
                    <a:p>
                      <a:pPr lvl="1" algn="l" fontAlgn="ctr"/>
                      <a:endParaRPr lang="fr-F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5079561"/>
                  </a:ext>
                </a:extLst>
              </a:tr>
            </a:tbl>
          </a:graphicData>
        </a:graphic>
      </p:graphicFrame>
      <p:sp>
        <p:nvSpPr>
          <p:cNvPr id="5" name="Rectangle : coins arrondis 4">
            <a:hlinkClick r:id="rId2" action="ppaction://hlinksldjump"/>
            <a:extLst>
              <a:ext uri="{FF2B5EF4-FFF2-40B4-BE49-F238E27FC236}">
                <a16:creationId xmlns:a16="http://schemas.microsoft.com/office/drawing/2014/main" id="{5E58718C-163F-4567-92F0-172E33980BF7}"/>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9FAB419E-95BE-445D-862A-C305E3CE805B}"/>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93747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0DEA1-2238-4A97-9706-2A3362CB31D0}"/>
              </a:ext>
            </a:extLst>
          </p:cNvPr>
          <p:cNvSpPr>
            <a:spLocks noGrp="1"/>
          </p:cNvSpPr>
          <p:nvPr>
            <p:ph type="title"/>
          </p:nvPr>
        </p:nvSpPr>
        <p:spPr>
          <a:xfrm>
            <a:off x="2844916" y="130234"/>
            <a:ext cx="6502167" cy="550804"/>
          </a:xfrm>
          <a:solidFill>
            <a:schemeClr val="accent5">
              <a:lumMod val="40000"/>
              <a:lumOff val="60000"/>
            </a:schemeClr>
          </a:solidFill>
        </p:spPr>
        <p:txBody>
          <a:bodyPr>
            <a:normAutofit fontScale="90000"/>
          </a:bodyPr>
          <a:lstStyle/>
          <a:p>
            <a:r>
              <a:rPr lang="fr-FR" b="1" dirty="0"/>
              <a:t>Comment nous contacter ?</a:t>
            </a:r>
          </a:p>
        </p:txBody>
      </p:sp>
      <p:sp>
        <p:nvSpPr>
          <p:cNvPr id="3" name="Espace réservé du contenu 2">
            <a:extLst>
              <a:ext uri="{FF2B5EF4-FFF2-40B4-BE49-F238E27FC236}">
                <a16:creationId xmlns:a16="http://schemas.microsoft.com/office/drawing/2014/main" id="{978A06A6-B3C9-4AF2-9105-274C52059076}"/>
              </a:ext>
            </a:extLst>
          </p:cNvPr>
          <p:cNvSpPr>
            <a:spLocks noGrp="1"/>
          </p:cNvSpPr>
          <p:nvPr>
            <p:ph idx="1"/>
          </p:nvPr>
        </p:nvSpPr>
        <p:spPr>
          <a:solidFill>
            <a:schemeClr val="accent5">
              <a:lumMod val="40000"/>
              <a:lumOff val="60000"/>
            </a:schemeClr>
          </a:solidFill>
        </p:spPr>
        <p:txBody>
          <a:bodyPr>
            <a:noAutofit/>
          </a:bodyPr>
          <a:lstStyle/>
          <a:p>
            <a:r>
              <a:rPr lang="fr-FR" sz="3600" dirty="0"/>
              <a:t>Une adresse : 	CARSAT Alsace-Moselle</a:t>
            </a:r>
          </a:p>
          <a:p>
            <a:pPr marL="2743200" lvl="6" indent="0">
              <a:buNone/>
            </a:pPr>
            <a:r>
              <a:rPr lang="fr-FR" sz="3600" dirty="0"/>
              <a:t>	36 rue du Doubs</a:t>
            </a:r>
          </a:p>
          <a:p>
            <a:pPr marL="2743200" lvl="6" indent="0">
              <a:buNone/>
            </a:pPr>
            <a:r>
              <a:rPr lang="fr-FR" sz="3600" dirty="0"/>
              <a:t>	67011 STRASBOURG CEDEX 1</a:t>
            </a:r>
          </a:p>
          <a:p>
            <a:pPr marL="2743200" lvl="6" indent="0">
              <a:buNone/>
            </a:pPr>
            <a:endParaRPr lang="fr-FR" sz="3600" dirty="0"/>
          </a:p>
          <a:p>
            <a:r>
              <a:rPr lang="fr-FR" sz="3600" dirty="0"/>
              <a:t>Un numéro téléphone : 	3960</a:t>
            </a:r>
          </a:p>
          <a:p>
            <a:endParaRPr lang="fr-FR" sz="3600" dirty="0"/>
          </a:p>
          <a:p>
            <a:r>
              <a:rPr lang="fr-FR" sz="3600" dirty="0"/>
              <a:t>Une adresse mail : relation.client@carsat-am.fr</a:t>
            </a:r>
          </a:p>
        </p:txBody>
      </p:sp>
      <p:sp>
        <p:nvSpPr>
          <p:cNvPr id="4" name="Bouton d’action : début 3">
            <a:hlinkClick r:id="" action="ppaction://hlinkshowjump?jump=lastslideviewed" highlightClick="1"/>
            <a:extLst>
              <a:ext uri="{FF2B5EF4-FFF2-40B4-BE49-F238E27FC236}">
                <a16:creationId xmlns:a16="http://schemas.microsoft.com/office/drawing/2014/main" id="{A6D6F0AE-5529-4F76-9960-77280869A038}"/>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
        <p:nvSpPr>
          <p:cNvPr id="7" name="Rectangle : coins arrondis 6">
            <a:hlinkClick r:id="rId2" action="ppaction://hlinksldjump"/>
            <a:extLst>
              <a:ext uri="{FF2B5EF4-FFF2-40B4-BE49-F238E27FC236}">
                <a16:creationId xmlns:a16="http://schemas.microsoft.com/office/drawing/2014/main" id="{CC18598A-4406-4D6E-9378-3DE57C05E53D}"/>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Tree>
    <p:extLst>
      <p:ext uri="{BB962C8B-B14F-4D97-AF65-F5344CB8AC3E}">
        <p14:creationId xmlns:p14="http://schemas.microsoft.com/office/powerpoint/2010/main" val="115249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E94107-6095-4771-BF58-319931602869}"/>
              </a:ext>
            </a:extLst>
          </p:cNvPr>
          <p:cNvPicPr>
            <a:picLocks noGrp="1" noChangeAspect="1"/>
          </p:cNvPicPr>
          <p:nvPr>
            <p:ph idx="1"/>
          </p:nvPr>
        </p:nvPicPr>
        <p:blipFill>
          <a:blip r:embed="rId2"/>
          <a:stretch>
            <a:fillRect/>
          </a:stretch>
        </p:blipFill>
        <p:spPr>
          <a:xfrm>
            <a:off x="6214787" y="22785"/>
            <a:ext cx="5448477" cy="6835215"/>
          </a:xfrm>
          <a:prstGeom prst="rect">
            <a:avLst/>
          </a:prstGeom>
        </p:spPr>
      </p:pic>
      <p:pic>
        <p:nvPicPr>
          <p:cNvPr id="4" name="Image 3">
            <a:extLst>
              <a:ext uri="{FF2B5EF4-FFF2-40B4-BE49-F238E27FC236}">
                <a16:creationId xmlns:a16="http://schemas.microsoft.com/office/drawing/2014/main" id="{339C1774-D0FC-40C5-B0F0-DD80CF78EEFD}"/>
              </a:ext>
            </a:extLst>
          </p:cNvPr>
          <p:cNvPicPr>
            <a:picLocks noChangeAspect="1"/>
          </p:cNvPicPr>
          <p:nvPr/>
        </p:nvPicPr>
        <p:blipFill>
          <a:blip r:embed="rId3"/>
          <a:stretch>
            <a:fillRect/>
          </a:stretch>
        </p:blipFill>
        <p:spPr>
          <a:xfrm>
            <a:off x="447869" y="0"/>
            <a:ext cx="5364644" cy="6858000"/>
          </a:xfrm>
          <a:prstGeom prst="rect">
            <a:avLst/>
          </a:prstGeom>
        </p:spPr>
      </p:pic>
      <p:sp>
        <p:nvSpPr>
          <p:cNvPr id="6" name="Rectangle : coins arrondis 5">
            <a:hlinkClick r:id="rId4" action="ppaction://hlinksldjump"/>
            <a:extLst>
              <a:ext uri="{FF2B5EF4-FFF2-40B4-BE49-F238E27FC236}">
                <a16:creationId xmlns:a16="http://schemas.microsoft.com/office/drawing/2014/main" id="{FFD5FF84-F097-4F04-8EEE-7D64AFA6FB14}"/>
              </a:ext>
            </a:extLst>
          </p:cNvPr>
          <p:cNvSpPr/>
          <p:nvPr/>
        </p:nvSpPr>
        <p:spPr>
          <a:xfrm>
            <a:off x="11139608" y="5808520"/>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77CF5847-4D70-451F-A3B7-53754F2AF5ED}"/>
              </a:ext>
            </a:extLst>
          </p:cNvPr>
          <p:cNvSpPr/>
          <p:nvPr/>
        </p:nvSpPr>
        <p:spPr>
          <a:xfrm>
            <a:off x="9513543" y="6060190"/>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cxnSp>
        <p:nvCxnSpPr>
          <p:cNvPr id="8" name="Connecteur droit 7">
            <a:extLst>
              <a:ext uri="{FF2B5EF4-FFF2-40B4-BE49-F238E27FC236}">
                <a16:creationId xmlns:a16="http://schemas.microsoft.com/office/drawing/2014/main" id="{CF8365DF-BAA9-4EE7-BC2E-1A20BA721E5D}"/>
              </a:ext>
            </a:extLst>
          </p:cNvPr>
          <p:cNvCxnSpPr/>
          <p:nvPr/>
        </p:nvCxnSpPr>
        <p:spPr>
          <a:xfrm>
            <a:off x="1574073" y="5684609"/>
            <a:ext cx="50888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C3A25E6B-DAAD-4C53-84BB-BB83B40EE725}"/>
              </a:ext>
            </a:extLst>
          </p:cNvPr>
          <p:cNvCxnSpPr/>
          <p:nvPr/>
        </p:nvCxnSpPr>
        <p:spPr>
          <a:xfrm>
            <a:off x="9659511" y="803690"/>
            <a:ext cx="50888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813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82E3069-6822-4AB0-9012-4E1EB99461FD}"/>
              </a:ext>
            </a:extLst>
          </p:cNvPr>
          <p:cNvPicPr>
            <a:picLocks noChangeAspect="1"/>
          </p:cNvPicPr>
          <p:nvPr/>
        </p:nvPicPr>
        <p:blipFill>
          <a:blip r:embed="rId2"/>
          <a:stretch>
            <a:fillRect/>
          </a:stretch>
        </p:blipFill>
        <p:spPr>
          <a:xfrm>
            <a:off x="223935" y="0"/>
            <a:ext cx="5264916" cy="6858000"/>
          </a:xfrm>
          <a:prstGeom prst="rect">
            <a:avLst/>
          </a:prstGeom>
        </p:spPr>
      </p:pic>
      <p:pic>
        <p:nvPicPr>
          <p:cNvPr id="5" name="Image 4">
            <a:extLst>
              <a:ext uri="{FF2B5EF4-FFF2-40B4-BE49-F238E27FC236}">
                <a16:creationId xmlns:a16="http://schemas.microsoft.com/office/drawing/2014/main" id="{66D28A1A-3EEE-49BA-A861-BB3F72D86944}"/>
              </a:ext>
            </a:extLst>
          </p:cNvPr>
          <p:cNvPicPr>
            <a:picLocks noChangeAspect="1"/>
          </p:cNvPicPr>
          <p:nvPr/>
        </p:nvPicPr>
        <p:blipFill>
          <a:blip r:embed="rId3"/>
          <a:stretch>
            <a:fillRect/>
          </a:stretch>
        </p:blipFill>
        <p:spPr>
          <a:xfrm>
            <a:off x="6096000" y="0"/>
            <a:ext cx="5613918" cy="6858000"/>
          </a:xfrm>
          <a:prstGeom prst="rect">
            <a:avLst/>
          </a:prstGeom>
        </p:spPr>
      </p:pic>
      <p:sp>
        <p:nvSpPr>
          <p:cNvPr id="6" name="Rectangle : coins arrondis 5">
            <a:hlinkClick r:id="rId4" action="ppaction://hlinksldjump"/>
            <a:extLst>
              <a:ext uri="{FF2B5EF4-FFF2-40B4-BE49-F238E27FC236}">
                <a16:creationId xmlns:a16="http://schemas.microsoft.com/office/drawing/2014/main" id="{1F842121-1C38-4160-AD85-7F0EC96C1D03}"/>
              </a:ext>
            </a:extLst>
          </p:cNvPr>
          <p:cNvSpPr/>
          <p:nvPr/>
        </p:nvSpPr>
        <p:spPr>
          <a:xfrm>
            <a:off x="11176932" y="5827181"/>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477B179D-CF7D-4234-9A28-902854877445}"/>
              </a:ext>
            </a:extLst>
          </p:cNvPr>
          <p:cNvSpPr/>
          <p:nvPr/>
        </p:nvSpPr>
        <p:spPr>
          <a:xfrm>
            <a:off x="9569527" y="608415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cxnSp>
        <p:nvCxnSpPr>
          <p:cNvPr id="8" name="Connecteur droit 7">
            <a:extLst>
              <a:ext uri="{FF2B5EF4-FFF2-40B4-BE49-F238E27FC236}">
                <a16:creationId xmlns:a16="http://schemas.microsoft.com/office/drawing/2014/main" id="{B2216B52-C395-4503-A08A-B7DC7F323D72}"/>
              </a:ext>
            </a:extLst>
          </p:cNvPr>
          <p:cNvCxnSpPr>
            <a:cxnSpLocks/>
          </p:cNvCxnSpPr>
          <p:nvPr/>
        </p:nvCxnSpPr>
        <p:spPr>
          <a:xfrm>
            <a:off x="4033068" y="919020"/>
            <a:ext cx="95906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9BDB9C1-159D-4F29-97B3-3947B81081E1}"/>
              </a:ext>
            </a:extLst>
          </p:cNvPr>
          <p:cNvCxnSpPr>
            <a:cxnSpLocks/>
          </p:cNvCxnSpPr>
          <p:nvPr/>
        </p:nvCxnSpPr>
        <p:spPr>
          <a:xfrm>
            <a:off x="9424733" y="3567485"/>
            <a:ext cx="95906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DBF44B3-F809-466D-8878-D408B8EC667F}"/>
              </a:ext>
            </a:extLst>
          </p:cNvPr>
          <p:cNvCxnSpPr>
            <a:cxnSpLocks/>
          </p:cNvCxnSpPr>
          <p:nvPr/>
        </p:nvCxnSpPr>
        <p:spPr>
          <a:xfrm>
            <a:off x="6471469" y="3291517"/>
            <a:ext cx="274667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9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863F125-C4E0-460E-94BD-42D4C332D28E}"/>
              </a:ext>
            </a:extLst>
          </p:cNvPr>
          <p:cNvPicPr>
            <a:picLocks noGrp="1" noChangeAspect="1"/>
          </p:cNvPicPr>
          <p:nvPr>
            <p:ph idx="1"/>
          </p:nvPr>
        </p:nvPicPr>
        <p:blipFill>
          <a:blip r:embed="rId2"/>
          <a:stretch>
            <a:fillRect/>
          </a:stretch>
        </p:blipFill>
        <p:spPr>
          <a:xfrm>
            <a:off x="485188" y="-6"/>
            <a:ext cx="5187824" cy="6858000"/>
          </a:xfrm>
          <a:prstGeom prst="rect">
            <a:avLst/>
          </a:prstGeom>
        </p:spPr>
      </p:pic>
      <p:pic>
        <p:nvPicPr>
          <p:cNvPr id="5" name="Image 4">
            <a:extLst>
              <a:ext uri="{FF2B5EF4-FFF2-40B4-BE49-F238E27FC236}">
                <a16:creationId xmlns:a16="http://schemas.microsoft.com/office/drawing/2014/main" id="{058B0D06-06F9-4CD8-876F-7123314E0885}"/>
              </a:ext>
            </a:extLst>
          </p:cNvPr>
          <p:cNvPicPr>
            <a:picLocks noChangeAspect="1"/>
          </p:cNvPicPr>
          <p:nvPr/>
        </p:nvPicPr>
        <p:blipFill>
          <a:blip r:embed="rId3"/>
          <a:stretch>
            <a:fillRect/>
          </a:stretch>
        </p:blipFill>
        <p:spPr>
          <a:xfrm>
            <a:off x="6155800" y="0"/>
            <a:ext cx="5395498" cy="6858000"/>
          </a:xfrm>
          <a:prstGeom prst="rect">
            <a:avLst/>
          </a:prstGeom>
        </p:spPr>
      </p:pic>
      <p:sp>
        <p:nvSpPr>
          <p:cNvPr id="6" name="Rectangle : coins arrondis 5">
            <a:hlinkClick r:id="rId4" action="ppaction://hlinksldjump"/>
            <a:extLst>
              <a:ext uri="{FF2B5EF4-FFF2-40B4-BE49-F238E27FC236}">
                <a16:creationId xmlns:a16="http://schemas.microsoft.com/office/drawing/2014/main" id="{8696FCFA-4DF8-49E2-8407-EEF9CE35D842}"/>
              </a:ext>
            </a:extLst>
          </p:cNvPr>
          <p:cNvSpPr/>
          <p:nvPr/>
        </p:nvSpPr>
        <p:spPr>
          <a:xfrm>
            <a:off x="11043764" y="5948479"/>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55CE0429-C5C8-44B9-B316-29C71EBE9871}"/>
              </a:ext>
            </a:extLst>
          </p:cNvPr>
          <p:cNvSpPr/>
          <p:nvPr/>
        </p:nvSpPr>
        <p:spPr>
          <a:xfrm>
            <a:off x="10656815" y="6614713"/>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cxnSp>
        <p:nvCxnSpPr>
          <p:cNvPr id="8" name="Connecteur droit 7">
            <a:extLst>
              <a:ext uri="{FF2B5EF4-FFF2-40B4-BE49-F238E27FC236}">
                <a16:creationId xmlns:a16="http://schemas.microsoft.com/office/drawing/2014/main" id="{D1843A25-536C-4F08-A8ED-E3C73AAF8FE6}"/>
              </a:ext>
            </a:extLst>
          </p:cNvPr>
          <p:cNvCxnSpPr>
            <a:cxnSpLocks/>
          </p:cNvCxnSpPr>
          <p:nvPr/>
        </p:nvCxnSpPr>
        <p:spPr>
          <a:xfrm>
            <a:off x="10278521" y="1367982"/>
            <a:ext cx="95906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221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1FCBBFC-6D46-4350-BE87-D9FC126FB3CE}"/>
              </a:ext>
            </a:extLst>
          </p:cNvPr>
          <p:cNvPicPr>
            <a:picLocks noGrp="1" noChangeAspect="1"/>
          </p:cNvPicPr>
          <p:nvPr>
            <p:ph idx="1"/>
          </p:nvPr>
        </p:nvPicPr>
        <p:blipFill>
          <a:blip r:embed="rId2"/>
          <a:stretch>
            <a:fillRect/>
          </a:stretch>
        </p:blipFill>
        <p:spPr>
          <a:xfrm>
            <a:off x="858410" y="-1"/>
            <a:ext cx="4918519" cy="6858000"/>
          </a:xfrm>
          <a:prstGeom prst="rect">
            <a:avLst/>
          </a:prstGeom>
        </p:spPr>
      </p:pic>
      <p:pic>
        <p:nvPicPr>
          <p:cNvPr id="5" name="Image 4">
            <a:extLst>
              <a:ext uri="{FF2B5EF4-FFF2-40B4-BE49-F238E27FC236}">
                <a16:creationId xmlns:a16="http://schemas.microsoft.com/office/drawing/2014/main" id="{F4C89196-588C-4DA1-BDD1-FE61D5F303AB}"/>
              </a:ext>
            </a:extLst>
          </p:cNvPr>
          <p:cNvPicPr>
            <a:picLocks noChangeAspect="1"/>
          </p:cNvPicPr>
          <p:nvPr/>
        </p:nvPicPr>
        <p:blipFill>
          <a:blip r:embed="rId3"/>
          <a:stretch>
            <a:fillRect/>
          </a:stretch>
        </p:blipFill>
        <p:spPr>
          <a:xfrm>
            <a:off x="6748093" y="9773"/>
            <a:ext cx="4943053" cy="6858000"/>
          </a:xfrm>
          <a:prstGeom prst="rect">
            <a:avLst/>
          </a:prstGeom>
        </p:spPr>
      </p:pic>
      <p:sp>
        <p:nvSpPr>
          <p:cNvPr id="6" name="Rectangle : coins arrondis 5">
            <a:hlinkClick r:id="rId4" action="ppaction://hlinksldjump"/>
            <a:extLst>
              <a:ext uri="{FF2B5EF4-FFF2-40B4-BE49-F238E27FC236}">
                <a16:creationId xmlns:a16="http://schemas.microsoft.com/office/drawing/2014/main" id="{E13DB9D8-DE3F-4D51-9F2B-C48BBE8657C9}"/>
              </a:ext>
            </a:extLst>
          </p:cNvPr>
          <p:cNvSpPr/>
          <p:nvPr/>
        </p:nvSpPr>
        <p:spPr>
          <a:xfrm>
            <a:off x="11111618" y="6004463"/>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81957882-16CA-4891-B109-C771A18B0B84}"/>
              </a:ext>
            </a:extLst>
          </p:cNvPr>
          <p:cNvSpPr/>
          <p:nvPr/>
        </p:nvSpPr>
        <p:spPr>
          <a:xfrm>
            <a:off x="10656815" y="6624492"/>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cxnSp>
        <p:nvCxnSpPr>
          <p:cNvPr id="10" name="Connecteur droit 9">
            <a:extLst>
              <a:ext uri="{FF2B5EF4-FFF2-40B4-BE49-F238E27FC236}">
                <a16:creationId xmlns:a16="http://schemas.microsoft.com/office/drawing/2014/main" id="{C2ED37F6-10E2-49A5-9D7A-01E70D19C3F3}"/>
              </a:ext>
            </a:extLst>
          </p:cNvPr>
          <p:cNvCxnSpPr>
            <a:cxnSpLocks/>
          </p:cNvCxnSpPr>
          <p:nvPr/>
        </p:nvCxnSpPr>
        <p:spPr>
          <a:xfrm>
            <a:off x="7068711" y="5955537"/>
            <a:ext cx="343453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98D36D1-2067-4235-96F8-A8C258B3D0D6}"/>
              </a:ext>
            </a:extLst>
          </p:cNvPr>
          <p:cNvCxnSpPr>
            <a:cxnSpLocks/>
          </p:cNvCxnSpPr>
          <p:nvPr/>
        </p:nvCxnSpPr>
        <p:spPr>
          <a:xfrm>
            <a:off x="10387914" y="2442099"/>
            <a:ext cx="109151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9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340100B7-3734-466E-A5EC-9C15AB5DFBD0}"/>
              </a:ext>
            </a:extLst>
          </p:cNvPr>
          <p:cNvGraphicFramePr>
            <a:graphicFrameLocks noGrp="1"/>
          </p:cNvGraphicFramePr>
          <p:nvPr>
            <p:extLst>
              <p:ext uri="{D42A27DB-BD31-4B8C-83A1-F6EECF244321}">
                <p14:modId xmlns:p14="http://schemas.microsoft.com/office/powerpoint/2010/main" val="215040147"/>
              </p:ext>
            </p:extLst>
          </p:nvPr>
        </p:nvGraphicFramePr>
        <p:xfrm>
          <a:off x="615820" y="659213"/>
          <a:ext cx="10538866" cy="2561754"/>
        </p:xfrm>
        <a:graphic>
          <a:graphicData uri="http://schemas.openxmlformats.org/drawingml/2006/table">
            <a:tbl>
              <a:tblPr>
                <a:tableStyleId>{5940675A-B579-460E-94D1-54222C63F5DA}</a:tableStyleId>
              </a:tblPr>
              <a:tblGrid>
                <a:gridCol w="1615652">
                  <a:extLst>
                    <a:ext uri="{9D8B030D-6E8A-4147-A177-3AD203B41FA5}">
                      <a16:colId xmlns:a16="http://schemas.microsoft.com/office/drawing/2014/main" val="2757867248"/>
                    </a:ext>
                  </a:extLst>
                </a:gridCol>
                <a:gridCol w="8923214">
                  <a:extLst>
                    <a:ext uri="{9D8B030D-6E8A-4147-A177-3AD203B41FA5}">
                      <a16:colId xmlns:a16="http://schemas.microsoft.com/office/drawing/2014/main" val="3918415257"/>
                    </a:ext>
                  </a:extLst>
                </a:gridCol>
              </a:tblGrid>
              <a:tr h="812264">
                <a:tc>
                  <a:txBody>
                    <a:bodyPr/>
                    <a:lstStyle/>
                    <a:p>
                      <a:pPr algn="ctr"/>
                      <a:r>
                        <a:rPr lang="fr-FR" sz="1400" dirty="0">
                          <a:effectLst/>
                        </a:rPr>
                        <a:t>Demande</a:t>
                      </a:r>
                    </a:p>
                  </a:txBody>
                  <a:tcPr marL="53720" marR="53720" marT="26860" marB="26860" anchor="ctr">
                    <a:solidFill>
                      <a:schemeClr val="bg1">
                        <a:lumMod val="85000"/>
                      </a:schemeClr>
                    </a:solidFill>
                  </a:tcPr>
                </a:tc>
                <a:tc>
                  <a:txBody>
                    <a:bodyPr/>
                    <a:lstStyle/>
                    <a:p>
                      <a:r>
                        <a:rPr lang="fr-FR" sz="1400" dirty="0">
                          <a:effectLst/>
                        </a:rPr>
                        <a:t>Le demandeur doit déposer une demande réglementaire au moyen d'un imprimé unique, quel que soit le régime d'affiliation de l'assuré décédé.   </a:t>
                      </a:r>
                      <a:r>
                        <a:rPr lang="fr-FR" sz="1400" b="0" dirty="0">
                          <a:solidFill>
                            <a:srgbClr val="0563C1"/>
                          </a:solidFill>
                          <a:effectLst/>
                          <a:hlinkClick r:id="rId3" action="ppaction://hlinksldjump">
                            <a:extLst>
                              <a:ext uri="{A12FA001-AC4F-418D-AE19-62706E023703}">
                                <ahyp:hlinkClr xmlns:ahyp="http://schemas.microsoft.com/office/drawing/2018/hyperlinkcolor" val="tx"/>
                              </a:ext>
                            </a:extLst>
                          </a:hlinkClick>
                        </a:rPr>
                        <a:t>(voir liste des justificatifs obligatoires</a:t>
                      </a:r>
                      <a:r>
                        <a:rPr lang="fr-FR" sz="1400" b="0" dirty="0">
                          <a:solidFill>
                            <a:schemeClr val="tx1"/>
                          </a:solidFill>
                          <a:effectLst/>
                          <a:hlinkClick r:id="rId3" action="ppaction://hlinksldjump">
                            <a:extLst>
                              <a:ext uri="{A12FA001-AC4F-418D-AE19-62706E023703}">
                                <ahyp:hlinkClr xmlns:ahyp="http://schemas.microsoft.com/office/drawing/2018/hyperlinkcolor" val="tx"/>
                              </a:ext>
                            </a:extLst>
                          </a:hlinkClick>
                        </a:rPr>
                        <a:t>)</a:t>
                      </a:r>
                      <a:endParaRPr lang="fr-FR" sz="1400" b="0" dirty="0">
                        <a:solidFill>
                          <a:schemeClr val="tx1"/>
                        </a:solidFill>
                        <a:effectLst/>
                      </a:endParaRPr>
                    </a:p>
                  </a:txBody>
                  <a:tcPr marL="53720" marR="53720" marT="26860" marB="26860" anchor="ctr"/>
                </a:tc>
                <a:extLst>
                  <a:ext uri="{0D108BD9-81ED-4DB2-BD59-A6C34878D82A}">
                    <a16:rowId xmlns:a16="http://schemas.microsoft.com/office/drawing/2014/main" val="499384299"/>
                  </a:ext>
                </a:extLst>
              </a:tr>
              <a:tr h="1749490">
                <a:tc>
                  <a:txBody>
                    <a:bodyPr/>
                    <a:lstStyle/>
                    <a:p>
                      <a:pPr algn="ctr"/>
                      <a:r>
                        <a:rPr lang="fr-FR" sz="1400" dirty="0">
                          <a:effectLst/>
                        </a:rPr>
                        <a:t>​</a:t>
                      </a:r>
                      <a:r>
                        <a:rPr lang="fr-FR" sz="1400" b="1" dirty="0">
                          <a:effectLst/>
                        </a:rPr>
                        <a:t>L</a:t>
                      </a:r>
                      <a:r>
                        <a:rPr lang="fr-FR" sz="1400" dirty="0">
                          <a:effectLst/>
                        </a:rPr>
                        <a:t>iquidation </a:t>
                      </a:r>
                      <a:r>
                        <a:rPr lang="fr-FR" sz="1400" b="1" dirty="0">
                          <a:effectLst/>
                        </a:rPr>
                        <a:t>U</a:t>
                      </a:r>
                      <a:r>
                        <a:rPr lang="fr-FR" sz="1400" dirty="0">
                          <a:effectLst/>
                        </a:rPr>
                        <a:t>nique </a:t>
                      </a:r>
                      <a:r>
                        <a:rPr lang="fr-FR" sz="1400" b="1" dirty="0">
                          <a:effectLst/>
                        </a:rPr>
                        <a:t>R</a:t>
                      </a:r>
                      <a:r>
                        <a:rPr lang="fr-FR" sz="1400" dirty="0">
                          <a:effectLst/>
                        </a:rPr>
                        <a:t>égimes </a:t>
                      </a:r>
                      <a:r>
                        <a:rPr lang="fr-FR" sz="1400" b="1" dirty="0">
                          <a:effectLst/>
                        </a:rPr>
                        <a:t>A</a:t>
                      </a:r>
                      <a:r>
                        <a:rPr lang="fr-FR" sz="1400" dirty="0">
                          <a:effectLst/>
                        </a:rPr>
                        <a:t>lignés (RG, Agricole, TI)</a:t>
                      </a:r>
                    </a:p>
                  </a:txBody>
                  <a:tcPr marL="53720" marR="53720" marT="26860" marB="26860" anchor="ctr">
                    <a:solidFill>
                      <a:schemeClr val="bg1">
                        <a:lumMod val="85000"/>
                      </a:schemeClr>
                    </a:solidFill>
                  </a:tcPr>
                </a:tc>
                <a:tc>
                  <a:txBody>
                    <a:bodyPr/>
                    <a:lstStyle/>
                    <a:p>
                      <a:r>
                        <a:rPr lang="fr-FR" sz="1400" dirty="0"/>
                        <a:t>​La personne qui demande sa retraite à l'un des régimes visés est censée avoir demandé sa retraite aux autres régimes.</a:t>
                      </a:r>
                    </a:p>
                    <a:p>
                      <a:r>
                        <a:rPr lang="fr-FR" sz="1400" dirty="0"/>
                        <a:t>L'enregistrement de la demande de retraite déclenche l'envoi d'un signalement informatique aux régimes concernés pour vérification et validation de leurs éléments de carrière.</a:t>
                      </a:r>
                    </a:p>
                    <a:p>
                      <a:r>
                        <a:rPr lang="fr-FR" sz="1400" dirty="0"/>
                        <a:t>Le régime qui reçoit la demande l'enregistre et informe les autres régimes visés par la retraite unique. Si ce régime n'est pas compétent pour traiter cette demande, il transfère le dossier au régime compétent.</a:t>
                      </a:r>
                    </a:p>
                    <a:p>
                      <a:r>
                        <a:rPr lang="fr-FR" sz="1400" dirty="0"/>
                        <a:t> </a:t>
                      </a:r>
                    </a:p>
                  </a:txBody>
                  <a:tcPr marL="53720" marR="53720" marT="26860" marB="26860" anchor="ctr"/>
                </a:tc>
                <a:extLst>
                  <a:ext uri="{0D108BD9-81ED-4DB2-BD59-A6C34878D82A}">
                    <a16:rowId xmlns:a16="http://schemas.microsoft.com/office/drawing/2014/main" val="2521209964"/>
                  </a:ext>
                </a:extLst>
              </a:tr>
            </a:tbl>
          </a:graphicData>
        </a:graphic>
      </p:graphicFrame>
      <p:sp>
        <p:nvSpPr>
          <p:cNvPr id="6" name="ZoneTexte 5">
            <a:extLst>
              <a:ext uri="{FF2B5EF4-FFF2-40B4-BE49-F238E27FC236}">
                <a16:creationId xmlns:a16="http://schemas.microsoft.com/office/drawing/2014/main" id="{12A66B92-65DE-4035-AAB7-5517D05301EB}"/>
              </a:ext>
            </a:extLst>
          </p:cNvPr>
          <p:cNvSpPr txBox="1"/>
          <p:nvPr/>
        </p:nvSpPr>
        <p:spPr>
          <a:xfrm>
            <a:off x="3508808" y="91696"/>
            <a:ext cx="4712991" cy="369332"/>
          </a:xfrm>
          <a:prstGeom prst="rect">
            <a:avLst/>
          </a:prstGeom>
          <a:noFill/>
        </p:spPr>
        <p:txBody>
          <a:bodyPr wrap="square" rtlCol="0">
            <a:spAutoFit/>
          </a:bodyPr>
          <a:lstStyle/>
          <a:p>
            <a:pPr algn="ctr"/>
            <a:r>
              <a:rPr lang="fr-FR" b="1" dirty="0"/>
              <a:t> Demande d’une retraite de réversion</a:t>
            </a:r>
          </a:p>
        </p:txBody>
      </p:sp>
      <p:sp>
        <p:nvSpPr>
          <p:cNvPr id="8" name="Rectangle : coins arrondis 7">
            <a:extLst>
              <a:ext uri="{FF2B5EF4-FFF2-40B4-BE49-F238E27FC236}">
                <a16:creationId xmlns:a16="http://schemas.microsoft.com/office/drawing/2014/main" id="{B54C0743-41F7-4A02-9368-F4C3B499202B}"/>
              </a:ext>
            </a:extLst>
          </p:cNvPr>
          <p:cNvSpPr/>
          <p:nvPr/>
        </p:nvSpPr>
        <p:spPr>
          <a:xfrm>
            <a:off x="5877085" y="3443213"/>
            <a:ext cx="5399712" cy="27062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D48AF5D2-52C3-433C-9C03-4075BB112BFF}"/>
              </a:ext>
            </a:extLst>
          </p:cNvPr>
          <p:cNvSpPr/>
          <p:nvPr/>
        </p:nvSpPr>
        <p:spPr>
          <a:xfrm>
            <a:off x="399875" y="3443213"/>
            <a:ext cx="5230538" cy="27062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67E9F55-BB10-4917-9BA9-98E1821D4E6D}"/>
              </a:ext>
            </a:extLst>
          </p:cNvPr>
          <p:cNvSpPr txBox="1"/>
          <p:nvPr/>
        </p:nvSpPr>
        <p:spPr>
          <a:xfrm>
            <a:off x="646547" y="4196187"/>
            <a:ext cx="4737194" cy="1200329"/>
          </a:xfrm>
          <a:prstGeom prst="rect">
            <a:avLst/>
          </a:prstGeom>
          <a:noFill/>
        </p:spPr>
        <p:txBody>
          <a:bodyPr wrap="none" rtlCol="0">
            <a:spAutoFit/>
          </a:bodyPr>
          <a:lstStyle/>
          <a:p>
            <a:r>
              <a:rPr lang="fr-FR" dirty="0"/>
              <a:t>Ce service permet aux assurés de faire une seule</a:t>
            </a:r>
          </a:p>
          <a:p>
            <a:r>
              <a:rPr lang="fr-FR" dirty="0"/>
              <a:t>demande auprès de tous les régimes de retraite</a:t>
            </a:r>
          </a:p>
          <a:p>
            <a:r>
              <a:rPr lang="fr-FR" dirty="0"/>
              <a:t>dont dépendait le conjoint décédé, de base et</a:t>
            </a:r>
          </a:p>
          <a:p>
            <a:r>
              <a:rPr lang="fr-FR" dirty="0"/>
              <a:t>complémentaires.</a:t>
            </a:r>
          </a:p>
        </p:txBody>
      </p:sp>
      <p:sp>
        <p:nvSpPr>
          <p:cNvPr id="12" name="ZoneTexte 11">
            <a:extLst>
              <a:ext uri="{FF2B5EF4-FFF2-40B4-BE49-F238E27FC236}">
                <a16:creationId xmlns:a16="http://schemas.microsoft.com/office/drawing/2014/main" id="{43BDA57A-2F1E-4558-8DE6-71DD37B52AD8}"/>
              </a:ext>
            </a:extLst>
          </p:cNvPr>
          <p:cNvSpPr txBox="1"/>
          <p:nvPr/>
        </p:nvSpPr>
        <p:spPr>
          <a:xfrm>
            <a:off x="1691082" y="3604609"/>
            <a:ext cx="2648123" cy="369332"/>
          </a:xfrm>
          <a:prstGeom prst="rect">
            <a:avLst/>
          </a:prstGeom>
          <a:noFill/>
        </p:spPr>
        <p:txBody>
          <a:bodyPr wrap="square" rtlCol="0">
            <a:spAutoFit/>
          </a:bodyPr>
          <a:lstStyle/>
          <a:p>
            <a:r>
              <a:rPr lang="fr-FR" dirty="0"/>
              <a:t>www.lassuranceretraite.fr</a:t>
            </a:r>
          </a:p>
        </p:txBody>
      </p:sp>
      <p:sp>
        <p:nvSpPr>
          <p:cNvPr id="13" name="ZoneTexte 12">
            <a:extLst>
              <a:ext uri="{FF2B5EF4-FFF2-40B4-BE49-F238E27FC236}">
                <a16:creationId xmlns:a16="http://schemas.microsoft.com/office/drawing/2014/main" id="{A682D83D-3E4E-4081-A138-F121C24DDC30}"/>
              </a:ext>
            </a:extLst>
          </p:cNvPr>
          <p:cNvSpPr txBox="1"/>
          <p:nvPr/>
        </p:nvSpPr>
        <p:spPr>
          <a:xfrm>
            <a:off x="6674949" y="3571486"/>
            <a:ext cx="4044411" cy="646331"/>
          </a:xfrm>
          <a:prstGeom prst="rect">
            <a:avLst/>
          </a:prstGeom>
          <a:noFill/>
        </p:spPr>
        <p:txBody>
          <a:bodyPr wrap="square" rtlCol="0">
            <a:spAutoFit/>
          </a:bodyPr>
          <a:lstStyle/>
          <a:p>
            <a:r>
              <a:rPr lang="fr-FR" dirty="0"/>
              <a:t>Demande unique de retraite de base de réversion (formulaire physique)</a:t>
            </a:r>
          </a:p>
        </p:txBody>
      </p:sp>
      <p:sp>
        <p:nvSpPr>
          <p:cNvPr id="15" name="Rectangle : coins arrondis 14">
            <a:hlinkClick r:id="rId4" action="ppaction://hlinksldjump"/>
            <a:extLst>
              <a:ext uri="{FF2B5EF4-FFF2-40B4-BE49-F238E27FC236}">
                <a16:creationId xmlns:a16="http://schemas.microsoft.com/office/drawing/2014/main" id="{77B63020-B988-48B0-ADCD-53B107BA27F3}"/>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17" name="Bouton d’action : début 16">
            <a:hlinkClick r:id="" action="ppaction://hlinkshowjump?jump=lastslideviewed" highlightClick="1"/>
            <a:extLst>
              <a:ext uri="{FF2B5EF4-FFF2-40B4-BE49-F238E27FC236}">
                <a16:creationId xmlns:a16="http://schemas.microsoft.com/office/drawing/2014/main" id="{9C0A3971-5B05-4346-8EC0-03DB61C5FA82}"/>
              </a:ext>
            </a:extLst>
          </p:cNvPr>
          <p:cNvSpPr/>
          <p:nvPr/>
        </p:nvSpPr>
        <p:spPr>
          <a:xfrm>
            <a:off x="9194334"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graphicFrame>
        <p:nvGraphicFramePr>
          <p:cNvPr id="14" name="Objet 13">
            <a:hlinkClick r:id="rId5" action="ppaction://hlinksldjump"/>
            <a:extLst>
              <a:ext uri="{FF2B5EF4-FFF2-40B4-BE49-F238E27FC236}">
                <a16:creationId xmlns:a16="http://schemas.microsoft.com/office/drawing/2014/main" id="{98465B21-6193-4C31-8266-D61D956488CB}"/>
              </a:ext>
            </a:extLst>
          </p:cNvPr>
          <p:cNvGraphicFramePr>
            <a:graphicFrameLocks noChangeAspect="1"/>
          </p:cNvGraphicFramePr>
          <p:nvPr>
            <p:extLst>
              <p:ext uri="{D42A27DB-BD31-4B8C-83A1-F6EECF244321}">
                <p14:modId xmlns:p14="http://schemas.microsoft.com/office/powerpoint/2010/main" val="1920720612"/>
              </p:ext>
            </p:extLst>
          </p:nvPr>
        </p:nvGraphicFramePr>
        <p:xfrm>
          <a:off x="8029281" y="4217490"/>
          <a:ext cx="1335745" cy="1890091"/>
        </p:xfrm>
        <a:graphic>
          <a:graphicData uri="http://schemas.openxmlformats.org/presentationml/2006/ole">
            <mc:AlternateContent xmlns:mc="http://schemas.openxmlformats.org/markup-compatibility/2006">
              <mc:Choice xmlns:v="urn:schemas-microsoft-com:vml" Requires="v">
                <p:oleObj spid="_x0000_s17516" name="Acrobat Document" r:id="rId6" imgW="5667139" imgH="8019880" progId="AcroExch.Document.2017">
                  <p:embed/>
                </p:oleObj>
              </mc:Choice>
              <mc:Fallback>
                <p:oleObj name="Acrobat Document" r:id="rId6" imgW="5667139" imgH="8019880" progId="AcroExch.Document.2017">
                  <p:embed/>
                  <p:pic>
                    <p:nvPicPr>
                      <p:cNvPr id="8" name="Objet 7">
                        <a:extLst>
                          <a:ext uri="{FF2B5EF4-FFF2-40B4-BE49-F238E27FC236}">
                            <a16:creationId xmlns:a16="http://schemas.microsoft.com/office/drawing/2014/main" id="{CF99E423-EE92-4C3B-97F4-E66411539850}"/>
                          </a:ext>
                        </a:extLst>
                      </p:cNvPr>
                      <p:cNvPicPr/>
                      <p:nvPr/>
                    </p:nvPicPr>
                    <p:blipFill>
                      <a:blip r:embed="rId7"/>
                      <a:stretch>
                        <a:fillRect/>
                      </a:stretch>
                    </p:blipFill>
                    <p:spPr>
                      <a:xfrm>
                        <a:off x="8029281" y="4217490"/>
                        <a:ext cx="1335745" cy="1890091"/>
                      </a:xfrm>
                      <a:prstGeom prst="rect">
                        <a:avLst/>
                      </a:prstGeom>
                    </p:spPr>
                  </p:pic>
                </p:oleObj>
              </mc:Fallback>
            </mc:AlternateContent>
          </a:graphicData>
        </a:graphic>
      </p:graphicFrame>
    </p:spTree>
    <p:extLst>
      <p:ext uri="{BB962C8B-B14F-4D97-AF65-F5344CB8AC3E}">
        <p14:creationId xmlns:p14="http://schemas.microsoft.com/office/powerpoint/2010/main" val="124425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013B4-E874-42DF-AC16-B3ABF66B2FBE}"/>
              </a:ext>
            </a:extLst>
          </p:cNvPr>
          <p:cNvSpPr>
            <a:spLocks noGrp="1"/>
          </p:cNvSpPr>
          <p:nvPr>
            <p:ph type="title"/>
          </p:nvPr>
        </p:nvSpPr>
        <p:spPr>
          <a:xfrm>
            <a:off x="585652" y="149180"/>
            <a:ext cx="5362303" cy="531857"/>
          </a:xfrm>
        </p:spPr>
        <p:txBody>
          <a:bodyPr>
            <a:noAutofit/>
          </a:bodyPr>
          <a:lstStyle/>
          <a:p>
            <a:r>
              <a:rPr lang="fr-FR" sz="3200" b="1" dirty="0"/>
              <a:t>Pièces justificatives obligatoires</a:t>
            </a:r>
          </a:p>
        </p:txBody>
      </p:sp>
      <p:pic>
        <p:nvPicPr>
          <p:cNvPr id="4" name="Espace réservé du contenu 3">
            <a:extLst>
              <a:ext uri="{FF2B5EF4-FFF2-40B4-BE49-F238E27FC236}">
                <a16:creationId xmlns:a16="http://schemas.microsoft.com/office/drawing/2014/main" id="{63E399FD-2834-4694-B437-8EF5BB6E99EF}"/>
              </a:ext>
            </a:extLst>
          </p:cNvPr>
          <p:cNvPicPr>
            <a:picLocks noGrp="1" noChangeAspect="1"/>
          </p:cNvPicPr>
          <p:nvPr>
            <p:ph idx="1"/>
          </p:nvPr>
        </p:nvPicPr>
        <p:blipFill>
          <a:blip r:embed="rId2"/>
          <a:stretch>
            <a:fillRect/>
          </a:stretch>
        </p:blipFill>
        <p:spPr>
          <a:xfrm>
            <a:off x="911267" y="789304"/>
            <a:ext cx="8563659" cy="5523201"/>
          </a:xfrm>
          <a:prstGeom prst="rect">
            <a:avLst/>
          </a:prstGeom>
        </p:spPr>
      </p:pic>
      <p:sp>
        <p:nvSpPr>
          <p:cNvPr id="5" name="Rectangle : coins arrondis 4">
            <a:hlinkClick r:id="rId3" action="ppaction://hlinksldjump"/>
            <a:extLst>
              <a:ext uri="{FF2B5EF4-FFF2-40B4-BE49-F238E27FC236}">
                <a16:creationId xmlns:a16="http://schemas.microsoft.com/office/drawing/2014/main" id="{2D139755-6FC5-4C82-9FA8-47180044D303}"/>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6" name="Bouton d’action : début 5">
            <a:hlinkClick r:id="" action="ppaction://hlinkshowjump?jump=lastslideviewed" highlightClick="1"/>
            <a:extLst>
              <a:ext uri="{FF2B5EF4-FFF2-40B4-BE49-F238E27FC236}">
                <a16:creationId xmlns:a16="http://schemas.microsoft.com/office/drawing/2014/main" id="{9BE2FA39-C697-4C65-BA11-94EE50E66D1D}"/>
              </a:ext>
            </a:extLst>
          </p:cNvPr>
          <p:cNvSpPr/>
          <p:nvPr/>
        </p:nvSpPr>
        <p:spPr>
          <a:xfrm>
            <a:off x="9229169" y="6442745"/>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07598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2D2045B-C1BC-46FB-8E99-D4F3F8678801}"/>
              </a:ext>
            </a:extLst>
          </p:cNvPr>
          <p:cNvGraphicFramePr>
            <a:graphicFrameLocks noGrp="1"/>
          </p:cNvGraphicFramePr>
          <p:nvPr>
            <p:extLst>
              <p:ext uri="{D42A27DB-BD31-4B8C-83A1-F6EECF244321}">
                <p14:modId xmlns:p14="http://schemas.microsoft.com/office/powerpoint/2010/main" val="1067487030"/>
              </p:ext>
            </p:extLst>
          </p:nvPr>
        </p:nvGraphicFramePr>
        <p:xfrm>
          <a:off x="888140" y="1517846"/>
          <a:ext cx="10543592" cy="3716884"/>
        </p:xfrm>
        <a:graphic>
          <a:graphicData uri="http://schemas.openxmlformats.org/drawingml/2006/table">
            <a:tbl>
              <a:tblPr>
                <a:tableStyleId>{5940675A-B579-460E-94D1-54222C63F5DA}</a:tableStyleId>
              </a:tblPr>
              <a:tblGrid>
                <a:gridCol w="1615138">
                  <a:extLst>
                    <a:ext uri="{9D8B030D-6E8A-4147-A177-3AD203B41FA5}">
                      <a16:colId xmlns:a16="http://schemas.microsoft.com/office/drawing/2014/main" val="2757867248"/>
                    </a:ext>
                  </a:extLst>
                </a:gridCol>
                <a:gridCol w="8928454">
                  <a:extLst>
                    <a:ext uri="{9D8B030D-6E8A-4147-A177-3AD203B41FA5}">
                      <a16:colId xmlns:a16="http://schemas.microsoft.com/office/drawing/2014/main" val="3918415257"/>
                    </a:ext>
                  </a:extLst>
                </a:gridCol>
              </a:tblGrid>
              <a:tr h="3716884">
                <a:tc>
                  <a:txBody>
                    <a:bodyPr/>
                    <a:lstStyle/>
                    <a:p>
                      <a:pPr algn="ctr"/>
                      <a:r>
                        <a:rPr lang="fr-FR" sz="1600" dirty="0">
                          <a:effectLst/>
                        </a:rPr>
                        <a:t> Point de départ</a:t>
                      </a:r>
                    </a:p>
                  </a:txBody>
                  <a:tcPr marL="53720" marR="53720" marT="26860" marB="26860" anchor="ctr">
                    <a:solidFill>
                      <a:schemeClr val="bg1">
                        <a:lumMod val="85000"/>
                      </a:schemeClr>
                    </a:solidFill>
                  </a:tcPr>
                </a:tc>
                <a:tc>
                  <a:txBody>
                    <a:bodyPr/>
                    <a:lstStyle/>
                    <a:p>
                      <a:r>
                        <a:rPr lang="fr-FR" sz="1400" dirty="0"/>
                        <a:t>Le point de départ est obligatoirement le 1</a:t>
                      </a:r>
                      <a:r>
                        <a:rPr lang="fr-FR" sz="1400" baseline="30000" dirty="0"/>
                        <a:t>er</a:t>
                      </a:r>
                      <a:r>
                        <a:rPr lang="fr-FR" sz="1400" dirty="0"/>
                        <a:t> jour d'un mois. Il ne peut pas se situer avant la date à la laquelle le demandeur remplit la condition d'âge.</a:t>
                      </a:r>
                    </a:p>
                    <a:p>
                      <a:r>
                        <a:rPr lang="fr-FR" sz="1400" dirty="0"/>
                        <a:t>Il est choisi par le demandeur et fixé au plus tôt : </a:t>
                      </a:r>
                    </a:p>
                    <a:p>
                      <a:endParaRPr lang="fr-FR" sz="1400" dirty="0"/>
                    </a:p>
                    <a:p>
                      <a:pPr marL="742950" lvl="1" indent="-285750">
                        <a:buFont typeface="Arial" panose="020B0604020202020204" pitchFamily="34" charset="0"/>
                        <a:buChar char="•"/>
                      </a:pPr>
                      <a:r>
                        <a:rPr lang="fr-FR" sz="1400" dirty="0"/>
                        <a:t>le 1</a:t>
                      </a:r>
                      <a:r>
                        <a:rPr lang="fr-FR" sz="1400" baseline="30000" dirty="0"/>
                        <a:t>er</a:t>
                      </a:r>
                      <a:r>
                        <a:rPr lang="fr-FR" sz="1400" dirty="0"/>
                        <a:t> jour du mois qui suit le décès (ou la disparition) </a:t>
                      </a:r>
                      <a:r>
                        <a:rPr lang="fr-FR" sz="1400" b="1" dirty="0"/>
                        <a:t>si la demande est déposée dans le délai d'1 an après le décès (ou la disparition) </a:t>
                      </a:r>
                      <a:r>
                        <a:rPr lang="fr-FR" sz="1400" dirty="0"/>
                        <a:t>;</a:t>
                      </a:r>
                    </a:p>
                    <a:p>
                      <a:pPr marL="742950" lvl="1" indent="-285750">
                        <a:buFont typeface="Arial" panose="020B0604020202020204" pitchFamily="34" charset="0"/>
                        <a:buChar char="•"/>
                      </a:pPr>
                      <a:r>
                        <a:rPr lang="fr-FR" sz="1400" dirty="0"/>
                        <a:t>le 1</a:t>
                      </a:r>
                      <a:r>
                        <a:rPr lang="fr-FR" sz="1400" baseline="30000" dirty="0"/>
                        <a:t>er</a:t>
                      </a:r>
                      <a:r>
                        <a:rPr lang="fr-FR" sz="1400" dirty="0"/>
                        <a:t> jour du mois qui suit la demande si l'intéressé n'indique pas son choix ;</a:t>
                      </a:r>
                    </a:p>
                    <a:p>
                      <a:pPr marL="742950" lvl="1" indent="-285750">
                        <a:buFont typeface="Arial" panose="020B0604020202020204" pitchFamily="34" charset="0"/>
                        <a:buChar char="•"/>
                      </a:pPr>
                      <a:r>
                        <a:rPr lang="fr-FR" sz="1400" dirty="0"/>
                        <a:t>le 1</a:t>
                      </a:r>
                      <a:r>
                        <a:rPr lang="fr-FR" sz="1400" baseline="30000" dirty="0"/>
                        <a:t>er</a:t>
                      </a:r>
                      <a:r>
                        <a:rPr lang="fr-FR" sz="1400" dirty="0"/>
                        <a:t> jour du mois si le demandeur satisfait à la condition d'âge dès le jour de son anniversaire.</a:t>
                      </a:r>
                    </a:p>
                    <a:p>
                      <a:pPr marL="457200" lvl="1" indent="0">
                        <a:buFont typeface="Arial" panose="020B0604020202020204" pitchFamily="34" charset="0"/>
                        <a:buNone/>
                      </a:pPr>
                      <a:endParaRPr lang="fr-FR" sz="1400" dirty="0"/>
                    </a:p>
                    <a:p>
                      <a:r>
                        <a:rPr lang="fr-FR" sz="1400" dirty="0"/>
                        <a:t>Suite à la loi 2013/404 du 17/05/2013 relative au mariage entre personnes de même sexe, les droits du conjoint survivant prennent effet au plus tôt le 01/06/2013.</a:t>
                      </a:r>
                    </a:p>
                    <a:p>
                      <a:r>
                        <a:rPr lang="fr-FR" sz="1400" dirty="0"/>
                        <a:t> </a:t>
                      </a:r>
                    </a:p>
                  </a:txBody>
                  <a:tcPr marL="53720" marR="53720" marT="26860" marB="26860" anchor="ctr"/>
                </a:tc>
                <a:extLst>
                  <a:ext uri="{0D108BD9-81ED-4DB2-BD59-A6C34878D82A}">
                    <a16:rowId xmlns:a16="http://schemas.microsoft.com/office/drawing/2014/main" val="854203867"/>
                  </a:ext>
                </a:extLst>
              </a:tr>
            </a:tbl>
          </a:graphicData>
        </a:graphic>
      </p:graphicFrame>
      <p:sp>
        <p:nvSpPr>
          <p:cNvPr id="5" name="ZoneTexte 4">
            <a:extLst>
              <a:ext uri="{FF2B5EF4-FFF2-40B4-BE49-F238E27FC236}">
                <a16:creationId xmlns:a16="http://schemas.microsoft.com/office/drawing/2014/main" id="{A0AB5A66-18AD-43FF-8CD5-B35691DD48A6}"/>
              </a:ext>
            </a:extLst>
          </p:cNvPr>
          <p:cNvSpPr txBox="1"/>
          <p:nvPr/>
        </p:nvSpPr>
        <p:spPr>
          <a:xfrm>
            <a:off x="3934306" y="414734"/>
            <a:ext cx="5159360" cy="369332"/>
          </a:xfrm>
          <a:prstGeom prst="rect">
            <a:avLst/>
          </a:prstGeom>
          <a:noFill/>
        </p:spPr>
        <p:txBody>
          <a:bodyPr wrap="square" rtlCol="0">
            <a:spAutoFit/>
          </a:bodyPr>
          <a:lstStyle/>
          <a:p>
            <a:r>
              <a:rPr lang="fr-FR" b="1" dirty="0"/>
              <a:t>Point de départ d’une retraite de réversion</a:t>
            </a:r>
          </a:p>
        </p:txBody>
      </p:sp>
      <p:sp>
        <p:nvSpPr>
          <p:cNvPr id="6" name="Rectangle : coins arrondis 5">
            <a:hlinkClick r:id="rId2" action="ppaction://hlinksldjump"/>
            <a:extLst>
              <a:ext uri="{FF2B5EF4-FFF2-40B4-BE49-F238E27FC236}">
                <a16:creationId xmlns:a16="http://schemas.microsoft.com/office/drawing/2014/main" id="{C2B73E4C-384E-42A4-8BB2-854277791619}"/>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33E1A719-5348-4F2D-AC9B-CD7D0ABC4C50}"/>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98265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7B59331-A281-4387-8566-7161AD5F388E}"/>
              </a:ext>
            </a:extLst>
          </p:cNvPr>
          <p:cNvSpPr txBox="1"/>
          <p:nvPr/>
        </p:nvSpPr>
        <p:spPr>
          <a:xfrm>
            <a:off x="4029514" y="258697"/>
            <a:ext cx="4678258" cy="369332"/>
          </a:xfrm>
          <a:prstGeom prst="rect">
            <a:avLst/>
          </a:prstGeom>
          <a:noFill/>
        </p:spPr>
        <p:txBody>
          <a:bodyPr wrap="square" rtlCol="0">
            <a:spAutoFit/>
          </a:bodyPr>
          <a:lstStyle/>
          <a:p>
            <a:pPr algn="ctr"/>
            <a:r>
              <a:rPr lang="fr-FR" dirty="0"/>
              <a:t>Comment est calculée cette pension ?</a:t>
            </a:r>
          </a:p>
        </p:txBody>
      </p:sp>
      <p:graphicFrame>
        <p:nvGraphicFramePr>
          <p:cNvPr id="17" name="Tableau 17">
            <a:extLst>
              <a:ext uri="{FF2B5EF4-FFF2-40B4-BE49-F238E27FC236}">
                <a16:creationId xmlns:a16="http://schemas.microsoft.com/office/drawing/2014/main" id="{4E27FA22-D891-40C7-A016-8937519CB6AD}"/>
              </a:ext>
            </a:extLst>
          </p:cNvPr>
          <p:cNvGraphicFramePr>
            <a:graphicFrameLocks noGrp="1"/>
          </p:cNvGraphicFramePr>
          <p:nvPr>
            <p:extLst>
              <p:ext uri="{D42A27DB-BD31-4B8C-83A1-F6EECF244321}">
                <p14:modId xmlns:p14="http://schemas.microsoft.com/office/powerpoint/2010/main" val="1575221378"/>
              </p:ext>
            </p:extLst>
          </p:nvPr>
        </p:nvGraphicFramePr>
        <p:xfrm>
          <a:off x="831116" y="1506220"/>
          <a:ext cx="10821191" cy="3845560"/>
        </p:xfrm>
        <a:graphic>
          <a:graphicData uri="http://schemas.openxmlformats.org/drawingml/2006/table">
            <a:tbl>
              <a:tblPr firstRow="1" bandRow="1">
                <a:tableStyleId>{5C22544A-7EE6-4342-B048-85BDC9FD1C3A}</a:tableStyleId>
              </a:tblPr>
              <a:tblGrid>
                <a:gridCol w="2295572">
                  <a:extLst>
                    <a:ext uri="{9D8B030D-6E8A-4147-A177-3AD203B41FA5}">
                      <a16:colId xmlns:a16="http://schemas.microsoft.com/office/drawing/2014/main" val="364639987"/>
                    </a:ext>
                  </a:extLst>
                </a:gridCol>
                <a:gridCol w="1441809">
                  <a:extLst>
                    <a:ext uri="{9D8B030D-6E8A-4147-A177-3AD203B41FA5}">
                      <a16:colId xmlns:a16="http://schemas.microsoft.com/office/drawing/2014/main" val="2004179423"/>
                    </a:ext>
                  </a:extLst>
                </a:gridCol>
                <a:gridCol w="2012980">
                  <a:extLst>
                    <a:ext uri="{9D8B030D-6E8A-4147-A177-3AD203B41FA5}">
                      <a16:colId xmlns:a16="http://schemas.microsoft.com/office/drawing/2014/main" val="124860390"/>
                    </a:ext>
                  </a:extLst>
                </a:gridCol>
                <a:gridCol w="1653845">
                  <a:extLst>
                    <a:ext uri="{9D8B030D-6E8A-4147-A177-3AD203B41FA5}">
                      <a16:colId xmlns:a16="http://schemas.microsoft.com/office/drawing/2014/main" val="145192211"/>
                    </a:ext>
                  </a:extLst>
                </a:gridCol>
                <a:gridCol w="1797813">
                  <a:extLst>
                    <a:ext uri="{9D8B030D-6E8A-4147-A177-3AD203B41FA5}">
                      <a16:colId xmlns:a16="http://schemas.microsoft.com/office/drawing/2014/main" val="378906280"/>
                    </a:ext>
                  </a:extLst>
                </a:gridCol>
                <a:gridCol w="1619172">
                  <a:extLst>
                    <a:ext uri="{9D8B030D-6E8A-4147-A177-3AD203B41FA5}">
                      <a16:colId xmlns:a16="http://schemas.microsoft.com/office/drawing/2014/main" val="4145676937"/>
                    </a:ext>
                  </a:extLst>
                </a:gridCol>
              </a:tblGrid>
              <a:tr h="370840">
                <a:tc gridSpan="2">
                  <a:txBody>
                    <a:bodyPr/>
                    <a:lstStyle/>
                    <a:p>
                      <a:pPr algn="ctr"/>
                      <a:r>
                        <a:rPr lang="fr-FR" dirty="0"/>
                        <a:t>Nature</a:t>
                      </a:r>
                    </a:p>
                  </a:txBody>
                  <a:tcPr/>
                </a:tc>
                <a:tc hMerge="1">
                  <a:txBody>
                    <a:bodyPr/>
                    <a:lstStyle/>
                    <a:p>
                      <a:pPr algn="ctr"/>
                      <a:endParaRPr lang="fr-FR" dirty="0"/>
                    </a:p>
                  </a:txBody>
                  <a:tcPr/>
                </a:tc>
                <a:tc gridSpan="2">
                  <a:txBody>
                    <a:bodyPr/>
                    <a:lstStyle/>
                    <a:p>
                      <a:pPr algn="ctr"/>
                      <a:r>
                        <a:rPr lang="fr-FR" dirty="0"/>
                        <a:t>Ressources retenues</a:t>
                      </a:r>
                    </a:p>
                  </a:txBody>
                  <a:tcPr/>
                </a:tc>
                <a:tc hMerge="1">
                  <a:txBody>
                    <a:bodyPr/>
                    <a:lstStyle/>
                    <a:p>
                      <a:endParaRPr lang="fr-FR" dirty="0"/>
                    </a:p>
                  </a:txBody>
                  <a:tcPr/>
                </a:tc>
                <a:tc gridSpan="2">
                  <a:txBody>
                    <a:bodyPr/>
                    <a:lstStyle/>
                    <a:p>
                      <a:pPr algn="ctr"/>
                      <a:r>
                        <a:rPr lang="fr-FR" dirty="0"/>
                        <a:t>Détermination du plafond et du dépassement</a:t>
                      </a:r>
                    </a:p>
                  </a:txBody>
                  <a:tcPr/>
                </a:tc>
                <a:tc hMerge="1">
                  <a:txBody>
                    <a:bodyPr/>
                    <a:lstStyle/>
                    <a:p>
                      <a:endParaRPr lang="fr-FR" dirty="0"/>
                    </a:p>
                  </a:txBody>
                  <a:tcPr/>
                </a:tc>
                <a:extLst>
                  <a:ext uri="{0D108BD9-81ED-4DB2-BD59-A6C34878D82A}">
                    <a16:rowId xmlns:a16="http://schemas.microsoft.com/office/drawing/2014/main" val="672496704"/>
                  </a:ext>
                </a:extLst>
              </a:tr>
              <a:tr h="370840">
                <a:tc>
                  <a:txBody>
                    <a:bodyPr/>
                    <a:lstStyle/>
                    <a:p>
                      <a:r>
                        <a:rPr lang="fr-FR" dirty="0"/>
                        <a:t>Avantage générateur du défunt</a:t>
                      </a:r>
                    </a:p>
                  </a:txBody>
                  <a:tcPr/>
                </a:tc>
                <a:tc>
                  <a:txBody>
                    <a:bodyPr/>
                    <a:lstStyle/>
                    <a:p>
                      <a:r>
                        <a:rPr lang="fr-FR" dirty="0"/>
                        <a:t>1152,84 €</a:t>
                      </a:r>
                    </a:p>
                    <a:p>
                      <a:endParaRPr lang="fr-FR" dirty="0"/>
                    </a:p>
                  </a:txBody>
                  <a:tcPr/>
                </a:tc>
                <a:tc>
                  <a:txBody>
                    <a:bodyPr/>
                    <a:lstStyle/>
                    <a:p>
                      <a:r>
                        <a:rPr lang="fr-FR" dirty="0"/>
                        <a:t>Droit personnel Carsat</a:t>
                      </a:r>
                    </a:p>
                  </a:txBody>
                  <a:tcPr/>
                </a:tc>
                <a:tc>
                  <a:txBody>
                    <a:bodyPr/>
                    <a:lstStyle/>
                    <a:p>
                      <a:r>
                        <a:rPr lang="fr-FR" dirty="0"/>
                        <a:t>200,00 €</a:t>
                      </a:r>
                    </a:p>
                    <a:p>
                      <a:endParaRPr lang="fr-FR" dirty="0"/>
                    </a:p>
                  </a:txBody>
                  <a:tcPr/>
                </a:tc>
                <a:tc>
                  <a:txBody>
                    <a:bodyPr/>
                    <a:lstStyle/>
                    <a:p>
                      <a:r>
                        <a:rPr lang="fr-FR" dirty="0"/>
                        <a:t>Plafond retenu</a:t>
                      </a:r>
                    </a:p>
                  </a:txBody>
                  <a:tcPr/>
                </a:tc>
                <a:tc>
                  <a:txBody>
                    <a:bodyPr/>
                    <a:lstStyle/>
                    <a:p>
                      <a:r>
                        <a:rPr lang="fr-FR" dirty="0"/>
                        <a:t>Personne seule</a:t>
                      </a:r>
                    </a:p>
                  </a:txBody>
                  <a:tcPr/>
                </a:tc>
                <a:extLst>
                  <a:ext uri="{0D108BD9-81ED-4DB2-BD59-A6C34878D82A}">
                    <a16:rowId xmlns:a16="http://schemas.microsoft.com/office/drawing/2014/main" val="67939400"/>
                  </a:ext>
                </a:extLst>
              </a:tr>
              <a:tr h="370840">
                <a:tc>
                  <a:txBody>
                    <a:bodyPr/>
                    <a:lstStyle/>
                    <a:p>
                      <a:r>
                        <a:rPr lang="fr-FR" b="1" dirty="0"/>
                        <a:t>Mt théorique (54 %)</a:t>
                      </a:r>
                    </a:p>
                  </a:txBody>
                  <a:tcPr/>
                </a:tc>
                <a:tc>
                  <a:txBody>
                    <a:bodyPr/>
                    <a:lstStyle/>
                    <a:p>
                      <a:r>
                        <a:rPr lang="fr-FR" b="1" dirty="0">
                          <a:solidFill>
                            <a:schemeClr val="tx1"/>
                          </a:solidFill>
                        </a:rPr>
                        <a:t>622,53 €</a:t>
                      </a:r>
                    </a:p>
                    <a:p>
                      <a:endParaRPr lang="fr-FR" b="1" dirty="0"/>
                    </a:p>
                  </a:txBody>
                  <a:tcPr/>
                </a:tc>
                <a:tc>
                  <a:txBody>
                    <a:bodyPr/>
                    <a:lstStyle/>
                    <a:p>
                      <a:r>
                        <a:rPr lang="fr-FR" dirty="0"/>
                        <a:t>Retraites complémentaires personnelles</a:t>
                      </a:r>
                    </a:p>
                  </a:txBody>
                  <a:tcPr/>
                </a:tc>
                <a:tc>
                  <a:txBody>
                    <a:bodyPr/>
                    <a:lstStyle/>
                    <a:p>
                      <a:r>
                        <a:rPr lang="fr-FR" dirty="0"/>
                        <a:t>750,00 €</a:t>
                      </a:r>
                    </a:p>
                    <a:p>
                      <a:endParaRPr lang="fr-FR" dirty="0"/>
                    </a:p>
                  </a:txBody>
                  <a:tcPr/>
                </a:tc>
                <a:tc>
                  <a:txBody>
                    <a:bodyPr/>
                    <a:lstStyle/>
                    <a:p>
                      <a:r>
                        <a:rPr lang="fr-FR" dirty="0"/>
                        <a:t>Montant mensuel</a:t>
                      </a:r>
                    </a:p>
                  </a:txBody>
                  <a:tcPr/>
                </a:tc>
                <a:tc>
                  <a:txBody>
                    <a:bodyPr/>
                    <a:lstStyle/>
                    <a:p>
                      <a:r>
                        <a:rPr lang="fr-FR" b="1" dirty="0"/>
                        <a:t>1832,13 €</a:t>
                      </a:r>
                    </a:p>
                    <a:p>
                      <a:endParaRPr lang="fr-FR" dirty="0"/>
                    </a:p>
                  </a:txBody>
                  <a:tcPr/>
                </a:tc>
                <a:extLst>
                  <a:ext uri="{0D108BD9-81ED-4DB2-BD59-A6C34878D82A}">
                    <a16:rowId xmlns:a16="http://schemas.microsoft.com/office/drawing/2014/main" val="489112769"/>
                  </a:ext>
                </a:extLst>
              </a:tr>
              <a:tr h="370141">
                <a:tc>
                  <a:txBody>
                    <a:bodyPr/>
                    <a:lstStyle/>
                    <a:p>
                      <a:r>
                        <a:rPr lang="fr-FR" dirty="0"/>
                        <a:t>Minimum PR (2022)</a:t>
                      </a:r>
                    </a:p>
                    <a:p>
                      <a:r>
                        <a:rPr lang="fr-FR" dirty="0"/>
                        <a:t>Maximum PR (2022)</a:t>
                      </a:r>
                    </a:p>
                  </a:txBody>
                  <a:tcPr/>
                </a:tc>
                <a:tc>
                  <a:txBody>
                    <a:bodyPr/>
                    <a:lstStyle/>
                    <a:p>
                      <a:r>
                        <a:rPr lang="fr-FR" dirty="0"/>
                        <a:t>294,23 €</a:t>
                      </a:r>
                    </a:p>
                    <a:p>
                      <a:r>
                        <a:rPr lang="fr-FR" dirty="0"/>
                        <a:t>925,56 €</a:t>
                      </a:r>
                    </a:p>
                  </a:txBody>
                  <a:tcPr/>
                </a:tc>
                <a:tc>
                  <a:txBody>
                    <a:bodyPr/>
                    <a:lstStyle/>
                    <a:p>
                      <a:r>
                        <a:rPr lang="fr-FR" dirty="0"/>
                        <a:t>DP régime « Pharmacie »</a:t>
                      </a:r>
                    </a:p>
                  </a:txBody>
                  <a:tcPr/>
                </a:tc>
                <a:tc>
                  <a:txBody>
                    <a:bodyPr/>
                    <a:lstStyle/>
                    <a:p>
                      <a:r>
                        <a:rPr lang="fr-FR" dirty="0"/>
                        <a:t>250,00 €</a:t>
                      </a:r>
                    </a:p>
                    <a:p>
                      <a:endParaRPr lang="fr-FR" dirty="0"/>
                    </a:p>
                  </a:txBody>
                  <a:tcPr/>
                </a:tc>
                <a:tc>
                  <a:txBody>
                    <a:bodyPr/>
                    <a:lstStyle/>
                    <a:p>
                      <a:r>
                        <a:rPr lang="fr-FR" dirty="0"/>
                        <a:t>Dépassement </a:t>
                      </a:r>
                    </a:p>
                  </a:txBody>
                  <a:tcPr/>
                </a:tc>
                <a:tc>
                  <a:txBody>
                    <a:bodyPr/>
                    <a:lstStyle/>
                    <a:p>
                      <a:r>
                        <a:rPr lang="fr-FR" b="1" dirty="0"/>
                        <a:t>90,40 €</a:t>
                      </a:r>
                    </a:p>
                    <a:p>
                      <a:r>
                        <a:rPr lang="fr-FR" b="1" dirty="0"/>
                        <a:t>(3) – ( 1 + 2)</a:t>
                      </a:r>
                    </a:p>
                  </a:txBody>
                  <a:tcPr/>
                </a:tc>
                <a:extLst>
                  <a:ext uri="{0D108BD9-81ED-4DB2-BD59-A6C34878D82A}">
                    <a16:rowId xmlns:a16="http://schemas.microsoft.com/office/drawing/2014/main" val="1839190270"/>
                  </a:ext>
                </a:extLst>
              </a:tr>
              <a:tr h="370840">
                <a:tc>
                  <a:txBody>
                    <a:bodyPr/>
                    <a:lstStyle/>
                    <a:p>
                      <a:endParaRPr lang="fr-FR" dirty="0"/>
                    </a:p>
                  </a:txBody>
                  <a:tcPr/>
                </a:tc>
                <a:tc>
                  <a:txBody>
                    <a:bodyPr/>
                    <a:lstStyle/>
                    <a:p>
                      <a:endParaRPr lang="fr-FR" dirty="0"/>
                    </a:p>
                  </a:txBody>
                  <a:tcPr/>
                </a:tc>
                <a:tc>
                  <a:txBody>
                    <a:bodyPr/>
                    <a:lstStyle/>
                    <a:p>
                      <a:r>
                        <a:rPr lang="fr-FR" dirty="0"/>
                        <a:t>Placements</a:t>
                      </a:r>
                    </a:p>
                  </a:txBody>
                  <a:tcPr/>
                </a:tc>
                <a:tc>
                  <a:txBody>
                    <a:bodyPr/>
                    <a:lstStyle/>
                    <a:p>
                      <a:r>
                        <a:rPr lang="fr-FR" dirty="0"/>
                        <a:t>100,00 €</a:t>
                      </a:r>
                    </a:p>
                  </a:txBody>
                  <a:tcPr/>
                </a:tc>
                <a:tc>
                  <a:txBody>
                    <a:bodyPr/>
                    <a:lstStyle/>
                    <a:p>
                      <a:r>
                        <a:rPr lang="fr-FR" dirty="0"/>
                        <a:t>Montant payé</a:t>
                      </a:r>
                    </a:p>
                  </a:txBody>
                  <a:tcPr>
                    <a:solidFill>
                      <a:srgbClr val="92D050"/>
                    </a:solidFill>
                  </a:tcPr>
                </a:tc>
                <a:tc>
                  <a:txBody>
                    <a:bodyPr/>
                    <a:lstStyle/>
                    <a:p>
                      <a:r>
                        <a:rPr lang="fr-FR" dirty="0"/>
                        <a:t>= </a:t>
                      </a:r>
                      <a:r>
                        <a:rPr lang="fr-FR" b="1" dirty="0"/>
                        <a:t>532,13 €</a:t>
                      </a:r>
                    </a:p>
                    <a:p>
                      <a:r>
                        <a:rPr lang="fr-FR" b="1" dirty="0"/>
                        <a:t>(1) – (4)</a:t>
                      </a:r>
                    </a:p>
                  </a:txBody>
                  <a:tcPr>
                    <a:solidFill>
                      <a:srgbClr val="92D050"/>
                    </a:solidFill>
                  </a:tcPr>
                </a:tc>
                <a:extLst>
                  <a:ext uri="{0D108BD9-81ED-4DB2-BD59-A6C34878D82A}">
                    <a16:rowId xmlns:a16="http://schemas.microsoft.com/office/drawing/2014/main" val="1759539178"/>
                  </a:ext>
                </a:extLst>
              </a:tr>
              <a:tr h="370840">
                <a:tc>
                  <a:txBody>
                    <a:bodyPr/>
                    <a:lstStyle/>
                    <a:p>
                      <a:endParaRPr lang="fr-FR"/>
                    </a:p>
                  </a:txBody>
                  <a:tcPr/>
                </a:tc>
                <a:tc>
                  <a:txBody>
                    <a:bodyPr/>
                    <a:lstStyle/>
                    <a:p>
                      <a:endParaRPr lang="fr-FR"/>
                    </a:p>
                  </a:txBody>
                  <a:tcPr/>
                </a:tc>
                <a:tc>
                  <a:txBody>
                    <a:bodyPr/>
                    <a:lstStyle/>
                    <a:p>
                      <a:r>
                        <a:rPr lang="fr-FR" b="1" dirty="0"/>
                        <a:t>Total mensuel</a:t>
                      </a:r>
                    </a:p>
                  </a:txBody>
                  <a:tcPr/>
                </a:tc>
                <a:tc>
                  <a:txBody>
                    <a:bodyPr/>
                    <a:lstStyle/>
                    <a:p>
                      <a:r>
                        <a:rPr lang="fr-FR" b="1" dirty="0"/>
                        <a:t>1300,00 €</a:t>
                      </a: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052886260"/>
                  </a:ext>
                </a:extLst>
              </a:tr>
            </a:tbl>
          </a:graphicData>
        </a:graphic>
      </p:graphicFrame>
      <p:sp>
        <p:nvSpPr>
          <p:cNvPr id="19" name="Ellipse 18">
            <a:extLst>
              <a:ext uri="{FF2B5EF4-FFF2-40B4-BE49-F238E27FC236}">
                <a16:creationId xmlns:a16="http://schemas.microsoft.com/office/drawing/2014/main" id="{68624B40-1AD8-41E7-BFD0-87A629E9F6EA}"/>
              </a:ext>
            </a:extLst>
          </p:cNvPr>
          <p:cNvSpPr/>
          <p:nvPr/>
        </p:nvSpPr>
        <p:spPr>
          <a:xfrm>
            <a:off x="4130182" y="3099733"/>
            <a:ext cx="419450" cy="419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0" name="Ellipse 19">
            <a:extLst>
              <a:ext uri="{FF2B5EF4-FFF2-40B4-BE49-F238E27FC236}">
                <a16:creationId xmlns:a16="http://schemas.microsoft.com/office/drawing/2014/main" id="{E08A24F7-5960-4869-BD9A-55285EC46DC2}"/>
              </a:ext>
            </a:extLst>
          </p:cNvPr>
          <p:cNvSpPr/>
          <p:nvPr/>
        </p:nvSpPr>
        <p:spPr>
          <a:xfrm>
            <a:off x="7731852" y="4932331"/>
            <a:ext cx="419450" cy="419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1" name="Ellipse 20">
            <a:extLst>
              <a:ext uri="{FF2B5EF4-FFF2-40B4-BE49-F238E27FC236}">
                <a16:creationId xmlns:a16="http://schemas.microsoft.com/office/drawing/2014/main" id="{AA400A05-21C0-4074-BFDC-FD0524400392}"/>
              </a:ext>
            </a:extLst>
          </p:cNvPr>
          <p:cNvSpPr/>
          <p:nvPr/>
        </p:nvSpPr>
        <p:spPr>
          <a:xfrm>
            <a:off x="11204894" y="2812410"/>
            <a:ext cx="419450" cy="419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3" name="Ellipse 22">
            <a:extLst>
              <a:ext uri="{FF2B5EF4-FFF2-40B4-BE49-F238E27FC236}">
                <a16:creationId xmlns:a16="http://schemas.microsoft.com/office/drawing/2014/main" id="{EC1D0944-739D-4A75-BCCB-14CE18AA84F5}"/>
              </a:ext>
            </a:extLst>
          </p:cNvPr>
          <p:cNvSpPr/>
          <p:nvPr/>
        </p:nvSpPr>
        <p:spPr>
          <a:xfrm>
            <a:off x="11232857" y="3737295"/>
            <a:ext cx="419450" cy="419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8" name="Rectangle : coins arrondis 7">
            <a:hlinkClick r:id="rId2" action="ppaction://hlinksldjump"/>
            <a:extLst>
              <a:ext uri="{FF2B5EF4-FFF2-40B4-BE49-F238E27FC236}">
                <a16:creationId xmlns:a16="http://schemas.microsoft.com/office/drawing/2014/main" id="{2A9823F8-F151-40E1-8038-A31C7F285FDD}"/>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9" name="Bouton d’action : début 8">
            <a:hlinkClick r:id="" action="ppaction://hlinkshowjump?jump=lastslideviewed" highlightClick="1"/>
            <a:extLst>
              <a:ext uri="{FF2B5EF4-FFF2-40B4-BE49-F238E27FC236}">
                <a16:creationId xmlns:a16="http://schemas.microsoft.com/office/drawing/2014/main" id="{22EB6D48-B5DB-494D-A87F-7483E38C594D}"/>
              </a:ext>
            </a:extLst>
          </p:cNvPr>
          <p:cNvSpPr/>
          <p:nvPr/>
        </p:nvSpPr>
        <p:spPr>
          <a:xfrm>
            <a:off x="9093666" y="6316909"/>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377243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32F64C3-C485-437B-BF59-F1ED93432C23}"/>
              </a:ext>
            </a:extLst>
          </p:cNvPr>
          <p:cNvGraphicFramePr>
            <a:graphicFrameLocks noGrp="1"/>
          </p:cNvGraphicFramePr>
          <p:nvPr>
            <p:extLst>
              <p:ext uri="{D42A27DB-BD31-4B8C-83A1-F6EECF244321}">
                <p14:modId xmlns:p14="http://schemas.microsoft.com/office/powerpoint/2010/main" val="1347247788"/>
              </p:ext>
            </p:extLst>
          </p:nvPr>
        </p:nvGraphicFramePr>
        <p:xfrm>
          <a:off x="224486" y="1287624"/>
          <a:ext cx="11597400" cy="5080736"/>
        </p:xfrm>
        <a:graphic>
          <a:graphicData uri="http://schemas.openxmlformats.org/drawingml/2006/table">
            <a:tbl>
              <a:tblPr>
                <a:tableStyleId>{5940675A-B579-460E-94D1-54222C63F5DA}</a:tableStyleId>
              </a:tblPr>
              <a:tblGrid>
                <a:gridCol w="1996200">
                  <a:extLst>
                    <a:ext uri="{9D8B030D-6E8A-4147-A177-3AD203B41FA5}">
                      <a16:colId xmlns:a16="http://schemas.microsoft.com/office/drawing/2014/main" val="668092774"/>
                    </a:ext>
                  </a:extLst>
                </a:gridCol>
                <a:gridCol w="9601200">
                  <a:extLst>
                    <a:ext uri="{9D8B030D-6E8A-4147-A177-3AD203B41FA5}">
                      <a16:colId xmlns:a16="http://schemas.microsoft.com/office/drawing/2014/main" val="2248924140"/>
                    </a:ext>
                  </a:extLst>
                </a:gridCol>
              </a:tblGrid>
              <a:tr h="2659225">
                <a:tc>
                  <a:txBody>
                    <a:bodyPr/>
                    <a:lstStyle/>
                    <a:p>
                      <a:pPr algn="ctr"/>
                      <a:r>
                        <a:rPr lang="fr-FR" sz="1600" dirty="0"/>
                        <a:t>Montant </a:t>
                      </a:r>
                    </a:p>
                  </a:txBody>
                  <a:tcPr marL="56511" marR="56511" marT="28255" marB="28255" anchor="ctr"/>
                </a:tc>
                <a:tc>
                  <a:txBody>
                    <a:bodyPr/>
                    <a:lstStyle/>
                    <a:p>
                      <a:r>
                        <a:rPr lang="fr-FR" sz="1400" dirty="0"/>
                        <a:t>Le montant de la retraite de réversion est égal à 54 % de la retraite que percevait ou aurait pu percevoir l'assuré décédé. Il ne peut pas être </a:t>
                      </a:r>
                      <a:r>
                        <a:rPr lang="fr-FR" sz="1400" dirty="0">
                          <a:hlinkClick r:id="rId2" action="ppaction://hlinksldjump"/>
                        </a:rPr>
                        <a:t>inférieur à un minimum ni supérieur à un maximum</a:t>
                      </a:r>
                      <a:r>
                        <a:rPr lang="fr-FR" sz="1400" dirty="0"/>
                        <a:t>. </a:t>
                      </a:r>
                    </a:p>
                    <a:p>
                      <a:r>
                        <a:rPr lang="fr-FR" sz="1400" dirty="0"/>
                        <a:t>Si le total de la retraite de réversion et des ressources de l'intéressé ou du couple dépasse le plafond, la retraite de réversion est réduite du montant de ce dépassement.</a:t>
                      </a:r>
                    </a:p>
                    <a:p>
                      <a:r>
                        <a:rPr lang="fr-FR" sz="1400" dirty="0"/>
                        <a:t> </a:t>
                      </a:r>
                    </a:p>
                    <a:p>
                      <a:r>
                        <a:rPr lang="fr-FR" sz="1400" dirty="0"/>
                        <a:t>Les retraites de réversion issues d'un même conjoint servies par :</a:t>
                      </a:r>
                    </a:p>
                    <a:p>
                      <a:endParaRPr lang="fr-FR" sz="1400" dirty="0"/>
                    </a:p>
                    <a:p>
                      <a:pPr>
                        <a:buFont typeface="Arial" panose="020B0604020202020204" pitchFamily="34" charset="0"/>
                        <a:buChar char="•"/>
                      </a:pPr>
                      <a:r>
                        <a:rPr lang="fr-FR" sz="1400" dirty="0"/>
                        <a:t> le régime général,</a:t>
                      </a:r>
                    </a:p>
                    <a:p>
                      <a:pPr>
                        <a:buFont typeface="Arial" panose="020B0604020202020204" pitchFamily="34" charset="0"/>
                        <a:buChar char="•"/>
                      </a:pPr>
                      <a:r>
                        <a:rPr lang="fr-FR" sz="1400" dirty="0"/>
                        <a:t> le régime des salariés agricole,</a:t>
                      </a:r>
                    </a:p>
                    <a:p>
                      <a:pPr>
                        <a:buFont typeface="Arial" panose="020B0604020202020204" pitchFamily="34" charset="0"/>
                        <a:buChar char="•"/>
                      </a:pPr>
                      <a:r>
                        <a:rPr lang="fr-FR" sz="1400" dirty="0"/>
                        <a:t> les régimes des non salariés et des professions libérales (à l'exception des avocats),</a:t>
                      </a:r>
                    </a:p>
                    <a:p>
                      <a:endParaRPr lang="fr-FR" sz="1400" dirty="0"/>
                    </a:p>
                    <a:p>
                      <a:r>
                        <a:rPr lang="fr-FR" sz="1400" dirty="0"/>
                        <a:t>sont retenues pour le calcul du montant de la retraite de réversion.</a:t>
                      </a:r>
                    </a:p>
                    <a:p>
                      <a:r>
                        <a:rPr lang="fr-FR" sz="1400" dirty="0"/>
                        <a:t> </a:t>
                      </a:r>
                    </a:p>
                    <a:p>
                      <a:r>
                        <a:rPr lang="fr-FR" sz="1400" dirty="0"/>
                        <a:t>Le montant de la retraite de réversion est recalculé si les ressources varient.</a:t>
                      </a:r>
                    </a:p>
                  </a:txBody>
                  <a:tcPr marL="56511" marR="56511" marT="28255" marB="28255" anchor="ctr"/>
                </a:tc>
                <a:extLst>
                  <a:ext uri="{0D108BD9-81ED-4DB2-BD59-A6C34878D82A}">
                    <a16:rowId xmlns:a16="http://schemas.microsoft.com/office/drawing/2014/main" val="760268761"/>
                  </a:ext>
                </a:extLst>
              </a:tr>
              <a:tr h="2037186">
                <a:tc>
                  <a:txBody>
                    <a:bodyPr/>
                    <a:lstStyle/>
                    <a:p>
                      <a:pPr algn="ctr"/>
                      <a:r>
                        <a:rPr lang="fr-FR" sz="1600" dirty="0"/>
                        <a:t>Pluralité de mariages</a:t>
                      </a:r>
                    </a:p>
                  </a:txBody>
                  <a:tcPr marL="56511" marR="56511" marT="28255" marB="28255" anchor="ctr"/>
                </a:tc>
                <a:tc>
                  <a:txBody>
                    <a:bodyPr/>
                    <a:lstStyle/>
                    <a:p>
                      <a:r>
                        <a:rPr lang="fr-FR" sz="1400" dirty="0"/>
                        <a:t>Si l'assuré décédé a été marié plusieurs fois, la retraite de réversion est partagée entre le conjoint et les ex-conjoints. Ce partage est proportionnel à la durée de chaque mariage.</a:t>
                      </a:r>
                    </a:p>
                    <a:p>
                      <a:r>
                        <a:rPr lang="fr-FR" sz="1400" dirty="0"/>
                        <a:t> </a:t>
                      </a:r>
                    </a:p>
                    <a:p>
                      <a:r>
                        <a:rPr lang="fr-FR" sz="1400" dirty="0"/>
                        <a:t>Des conventions ont été signées avec certains </a:t>
                      </a:r>
                      <a:r>
                        <a:rPr lang="fr-FR" sz="1400" dirty="0">
                          <a:hlinkClick r:id="rId3" action="ppaction://hlinksldjump"/>
                        </a:rPr>
                        <a:t>Etats</a:t>
                      </a:r>
                      <a:r>
                        <a:rPr lang="fr-FR" sz="1400" dirty="0"/>
                        <a:t> autorisant la polygamie. Les veuves d'un assuré polygame peuvent ainsi obtenir une retraite de réversion. Son montant est partagé entre les épouses.</a:t>
                      </a:r>
                    </a:p>
                    <a:p>
                      <a:r>
                        <a:rPr lang="fr-FR" sz="1400" dirty="0"/>
                        <a:t> </a:t>
                      </a:r>
                    </a:p>
                    <a:p>
                      <a:r>
                        <a:rPr lang="fr-FR" sz="1400" dirty="0"/>
                        <a:t>L'annulation du mariage peut entraîner la suspension ou la suppression de la retraite de réversion. </a:t>
                      </a:r>
                    </a:p>
                  </a:txBody>
                  <a:tcPr marL="56511" marR="56511" marT="28255" marB="28255" anchor="ctr"/>
                </a:tc>
                <a:extLst>
                  <a:ext uri="{0D108BD9-81ED-4DB2-BD59-A6C34878D82A}">
                    <a16:rowId xmlns:a16="http://schemas.microsoft.com/office/drawing/2014/main" val="563624806"/>
                  </a:ext>
                </a:extLst>
              </a:tr>
            </a:tbl>
          </a:graphicData>
        </a:graphic>
      </p:graphicFrame>
      <p:sp>
        <p:nvSpPr>
          <p:cNvPr id="5" name="Rectangle 1">
            <a:extLst>
              <a:ext uri="{FF2B5EF4-FFF2-40B4-BE49-F238E27FC236}">
                <a16:creationId xmlns:a16="http://schemas.microsoft.com/office/drawing/2014/main" id="{F5FFFA96-9F14-416E-BA61-F3EF9F42C38D}"/>
              </a:ext>
            </a:extLst>
          </p:cNvPr>
          <p:cNvSpPr>
            <a:spLocks noChangeArrowheads="1"/>
          </p:cNvSpPr>
          <p:nvPr/>
        </p:nvSpPr>
        <p:spPr bwMode="auto">
          <a:xfrm>
            <a:off x="224486" y="510268"/>
            <a:ext cx="39276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 Montant de la retraite de réversion</a:t>
            </a:r>
          </a:p>
        </p:txBody>
      </p:sp>
      <p:sp>
        <p:nvSpPr>
          <p:cNvPr id="6" name="Rectangle : coins arrondis 5">
            <a:hlinkClick r:id="rId4" action="ppaction://hlinksldjump"/>
            <a:extLst>
              <a:ext uri="{FF2B5EF4-FFF2-40B4-BE49-F238E27FC236}">
                <a16:creationId xmlns:a16="http://schemas.microsoft.com/office/drawing/2014/main" id="{F2D5EAB9-213F-49ED-853E-8FD63D1A4C26}"/>
              </a:ext>
            </a:extLst>
          </p:cNvPr>
          <p:cNvSpPr/>
          <p:nvPr/>
        </p:nvSpPr>
        <p:spPr>
          <a:xfrm>
            <a:off x="10914077" y="6191075"/>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7" name="Bouton d’action : début 6">
            <a:hlinkClick r:id="" action="ppaction://hlinkshowjump?jump=lastslideviewed" highlightClick="1"/>
            <a:extLst>
              <a:ext uri="{FF2B5EF4-FFF2-40B4-BE49-F238E27FC236}">
                <a16:creationId xmlns:a16="http://schemas.microsoft.com/office/drawing/2014/main" id="{B30B728F-D545-429B-BA20-7AE97D491F52}"/>
              </a:ext>
            </a:extLst>
          </p:cNvPr>
          <p:cNvSpPr/>
          <p:nvPr/>
        </p:nvSpPr>
        <p:spPr>
          <a:xfrm>
            <a:off x="9177556" y="6431835"/>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12453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91FFDC0-A913-483A-927A-0BCCC0D81CDB}"/>
              </a:ext>
            </a:extLst>
          </p:cNvPr>
          <p:cNvSpPr txBox="1"/>
          <p:nvPr/>
        </p:nvSpPr>
        <p:spPr>
          <a:xfrm>
            <a:off x="3357365" y="135226"/>
            <a:ext cx="5477270" cy="369332"/>
          </a:xfrm>
          <a:prstGeom prst="rect">
            <a:avLst/>
          </a:prstGeom>
          <a:noFill/>
        </p:spPr>
        <p:txBody>
          <a:bodyPr wrap="square" rtlCol="0">
            <a:spAutoFit/>
          </a:bodyPr>
          <a:lstStyle/>
          <a:p>
            <a:r>
              <a:rPr lang="fr-FR" dirty="0"/>
              <a:t>Compétence et </a:t>
            </a:r>
            <a:r>
              <a:rPr lang="fr-FR" b="1" dirty="0"/>
              <a:t>R</a:t>
            </a:r>
            <a:r>
              <a:rPr lang="fr-FR" dirty="0"/>
              <a:t>égime </a:t>
            </a:r>
            <a:r>
              <a:rPr lang="fr-FR" b="1" dirty="0"/>
              <a:t>i</a:t>
            </a:r>
            <a:r>
              <a:rPr lang="fr-FR" dirty="0"/>
              <a:t>nterlocuteur </a:t>
            </a:r>
            <a:r>
              <a:rPr lang="fr-FR" b="1" dirty="0"/>
              <a:t>u</a:t>
            </a:r>
            <a:r>
              <a:rPr lang="fr-FR" dirty="0"/>
              <a:t>nique (RIU)</a:t>
            </a:r>
          </a:p>
        </p:txBody>
      </p:sp>
      <p:graphicFrame>
        <p:nvGraphicFramePr>
          <p:cNvPr id="6" name="Tableau 5">
            <a:extLst>
              <a:ext uri="{FF2B5EF4-FFF2-40B4-BE49-F238E27FC236}">
                <a16:creationId xmlns:a16="http://schemas.microsoft.com/office/drawing/2014/main" id="{0FDF9731-258E-41B4-95F7-35C6E23270FF}"/>
              </a:ext>
            </a:extLst>
          </p:cNvPr>
          <p:cNvGraphicFramePr>
            <a:graphicFrameLocks noGrp="1"/>
          </p:cNvGraphicFramePr>
          <p:nvPr>
            <p:extLst>
              <p:ext uri="{D42A27DB-BD31-4B8C-83A1-F6EECF244321}">
                <p14:modId xmlns:p14="http://schemas.microsoft.com/office/powerpoint/2010/main" val="3086679975"/>
              </p:ext>
            </p:extLst>
          </p:nvPr>
        </p:nvGraphicFramePr>
        <p:xfrm>
          <a:off x="494520" y="595751"/>
          <a:ext cx="11320491" cy="6059904"/>
        </p:xfrm>
        <a:graphic>
          <a:graphicData uri="http://schemas.openxmlformats.org/drawingml/2006/table">
            <a:tbl>
              <a:tblPr>
                <a:tableStyleId>{616DA210-FB5B-4158-B5E0-FEB733F419BA}</a:tableStyleId>
              </a:tblPr>
              <a:tblGrid>
                <a:gridCol w="1806912">
                  <a:extLst>
                    <a:ext uri="{9D8B030D-6E8A-4147-A177-3AD203B41FA5}">
                      <a16:colId xmlns:a16="http://schemas.microsoft.com/office/drawing/2014/main" val="1027567104"/>
                    </a:ext>
                  </a:extLst>
                </a:gridCol>
                <a:gridCol w="9513579">
                  <a:extLst>
                    <a:ext uri="{9D8B030D-6E8A-4147-A177-3AD203B41FA5}">
                      <a16:colId xmlns:a16="http://schemas.microsoft.com/office/drawing/2014/main" val="2441733002"/>
                    </a:ext>
                  </a:extLst>
                </a:gridCol>
              </a:tblGrid>
              <a:tr h="2140675">
                <a:tc>
                  <a:txBody>
                    <a:bodyPr/>
                    <a:lstStyle/>
                    <a:p>
                      <a:pPr lvl="1" algn="l"/>
                      <a:r>
                        <a:rPr lang="fr-FR" sz="1600" dirty="0">
                          <a:effectLst/>
                        </a:rPr>
                        <a:t>Compétence</a:t>
                      </a:r>
                      <a:r>
                        <a:rPr lang="fr-FR" sz="1200" dirty="0">
                          <a:effectLst/>
                        </a:rPr>
                        <a:t>​</a:t>
                      </a:r>
                    </a:p>
                  </a:txBody>
                  <a:tcPr marL="20052" marR="20052" marT="10026" marB="10026" anchor="ctr">
                    <a:solidFill>
                      <a:schemeClr val="bg1">
                        <a:lumMod val="85000"/>
                      </a:schemeClr>
                    </a:solidFill>
                  </a:tcPr>
                </a:tc>
                <a:tc>
                  <a:txBody>
                    <a:bodyPr/>
                    <a:lstStyle/>
                    <a:p>
                      <a:pPr lvl="1"/>
                      <a:r>
                        <a:rPr lang="fr-FR" sz="1100" b="1" dirty="0"/>
                        <a:t>La caisse de retraite qui a attribué le 1</a:t>
                      </a:r>
                      <a:r>
                        <a:rPr lang="fr-FR" sz="1100" b="1" baseline="30000" dirty="0"/>
                        <a:t>er </a:t>
                      </a:r>
                      <a:r>
                        <a:rPr lang="fr-FR" sz="1100" b="1" dirty="0"/>
                        <a:t>droit est compétente pour la retraite de réversion si le </a:t>
                      </a:r>
                      <a:r>
                        <a:rPr lang="fr-FR" sz="1100" b="1" u="sng" dirty="0"/>
                        <a:t>demandeur</a:t>
                      </a:r>
                      <a:r>
                        <a:rPr lang="fr-FR" sz="1100" b="1" dirty="0"/>
                        <a:t> est retraité au régime général.</a:t>
                      </a:r>
                    </a:p>
                    <a:p>
                      <a:pPr lvl="1"/>
                      <a:r>
                        <a:rPr lang="fr-FR" sz="1100" dirty="0"/>
                        <a:t>S'il n'est pas retraité au régime général, la caisse compétence est déterminée selon la situation de l'assuré décédé.</a:t>
                      </a:r>
                    </a:p>
                    <a:p>
                      <a:pPr lvl="1"/>
                      <a:r>
                        <a:rPr lang="fr-FR" sz="1100" dirty="0"/>
                        <a:t> </a:t>
                      </a:r>
                    </a:p>
                    <a:p>
                      <a:pPr lvl="1"/>
                      <a:r>
                        <a:rPr lang="fr-FR" sz="1100" dirty="0">
                          <a:highlight>
                            <a:srgbClr val="FFFF00"/>
                          </a:highlight>
                        </a:rPr>
                        <a:t>La </a:t>
                      </a:r>
                      <a:r>
                        <a:rPr lang="fr-FR" sz="1100" b="1" dirty="0">
                          <a:highlight>
                            <a:srgbClr val="FFFF00"/>
                          </a:highlight>
                        </a:rPr>
                        <a:t>liquidation unique régimes alignés </a:t>
                      </a:r>
                      <a:r>
                        <a:rPr lang="fr-FR" sz="1100" dirty="0">
                          <a:highlight>
                            <a:srgbClr val="FFFF00"/>
                          </a:highlight>
                        </a:rPr>
                        <a:t>(</a:t>
                      </a:r>
                      <a:r>
                        <a:rPr lang="fr-FR" sz="1100" b="1" dirty="0" err="1">
                          <a:highlight>
                            <a:srgbClr val="FFFF00"/>
                          </a:highlight>
                        </a:rPr>
                        <a:t>Lura</a:t>
                      </a:r>
                      <a:r>
                        <a:rPr lang="fr-FR" sz="1100" b="0" dirty="0">
                          <a:highlight>
                            <a:srgbClr val="FFFF00"/>
                          </a:highlight>
                        </a:rPr>
                        <a:t>) </a:t>
                      </a:r>
                      <a:r>
                        <a:rPr lang="fr-FR" sz="1100" b="1" dirty="0">
                          <a:highlight>
                            <a:srgbClr val="FFFF00"/>
                          </a:highlight>
                        </a:rPr>
                        <a:t>prend effet le 01/07/2017</a:t>
                      </a:r>
                      <a:r>
                        <a:rPr lang="fr-FR" sz="1100" dirty="0">
                          <a:highlight>
                            <a:srgbClr val="FFFF00"/>
                          </a:highlight>
                        </a:rPr>
                        <a:t>. </a:t>
                      </a:r>
                    </a:p>
                    <a:p>
                      <a:pPr lvl="1"/>
                      <a:r>
                        <a:rPr lang="fr-FR" sz="1100" dirty="0"/>
                        <a:t>Il s'agit d'une retraite unique pour les assurés affiliés au régime des salariés du </a:t>
                      </a:r>
                      <a:r>
                        <a:rPr lang="fr-FR" sz="1100" b="1" dirty="0"/>
                        <a:t>régime général</a:t>
                      </a:r>
                      <a:r>
                        <a:rPr lang="fr-FR" sz="1100" dirty="0"/>
                        <a:t>, au régime des </a:t>
                      </a:r>
                      <a:r>
                        <a:rPr lang="fr-FR" sz="1100" b="1" dirty="0"/>
                        <a:t>salariés agricoles </a:t>
                      </a:r>
                      <a:r>
                        <a:rPr lang="fr-FR" sz="1100" dirty="0"/>
                        <a:t>et à </a:t>
                      </a:r>
                      <a:r>
                        <a:rPr lang="fr-FR" sz="1100" b="1" dirty="0"/>
                        <a:t>l'ex-régime social des indépendants</a:t>
                      </a:r>
                      <a:r>
                        <a:rPr lang="fr-FR" sz="1100" dirty="0"/>
                        <a:t>.</a:t>
                      </a:r>
                    </a:p>
                    <a:p>
                      <a:pPr lvl="1"/>
                      <a:r>
                        <a:rPr lang="fr-FR" sz="1100" dirty="0"/>
                        <a:t>L’assuré qui a obtenu une retraite de réversion avant cette date dans l’un des régimes visés, n’est pas concerné.</a:t>
                      </a:r>
                    </a:p>
                    <a:p>
                      <a:pPr lvl="1"/>
                      <a:r>
                        <a:rPr lang="fr-FR" sz="1100" dirty="0">
                          <a:highlight>
                            <a:srgbClr val="FFFF00"/>
                          </a:highlight>
                        </a:rPr>
                        <a:t>Depuis le 01/01/2020, le régime général gère la totalité des droits de l’assurance vieillesse des travailleurs salariés et des travailleurs indépendants.</a:t>
                      </a:r>
                    </a:p>
                    <a:p>
                      <a:pPr lvl="1"/>
                      <a:endParaRPr lang="fr-FR" sz="1100" dirty="0">
                        <a:highlight>
                          <a:srgbClr val="FFFF00"/>
                        </a:highlight>
                      </a:endParaRPr>
                    </a:p>
                    <a:p>
                      <a:pPr lvl="1"/>
                      <a:r>
                        <a:rPr lang="fr-FR" sz="1100" dirty="0"/>
                        <a:t>Le régime qui reçoit la demande l’enregistre et informe les autres régimes visés par la retraite unique. Si ce régime n’est pas compétent pour traiter cette demande, il transfère le dossier au régime compétent.</a:t>
                      </a:r>
                    </a:p>
                    <a:p>
                      <a:pPr lvl="1"/>
                      <a:endParaRPr lang="fr-FR" sz="1100" dirty="0"/>
                    </a:p>
                    <a:p>
                      <a:pPr lvl="1"/>
                      <a:r>
                        <a:rPr lang="fr-FR" sz="1100" dirty="0">
                          <a:highlight>
                            <a:srgbClr val="FFFF00"/>
                          </a:highlight>
                        </a:rPr>
                        <a:t>La retraite unique est calculée et payée comme si l'assuré avait relevé d’un seul des régimes visés</a:t>
                      </a:r>
                      <a:r>
                        <a:rPr lang="fr-FR" sz="1100" dirty="0"/>
                        <a:t>. </a:t>
                      </a:r>
                    </a:p>
                    <a:p>
                      <a:pPr lvl="1"/>
                      <a:endParaRPr lang="fr-FR" sz="1100" dirty="0">
                        <a:highlight>
                          <a:srgbClr val="FFFF00"/>
                        </a:highlight>
                      </a:endParaRPr>
                    </a:p>
                  </a:txBody>
                  <a:tcPr marL="20052" marR="20052" marT="10026" marB="10026" anchor="ctr"/>
                </a:tc>
                <a:extLst>
                  <a:ext uri="{0D108BD9-81ED-4DB2-BD59-A6C34878D82A}">
                    <a16:rowId xmlns:a16="http://schemas.microsoft.com/office/drawing/2014/main" val="2460515586"/>
                  </a:ext>
                </a:extLst>
              </a:tr>
              <a:tr h="3552999">
                <a:tc>
                  <a:txBody>
                    <a:bodyPr/>
                    <a:lstStyle/>
                    <a:p>
                      <a:pPr lvl="1" algn="l"/>
                      <a:r>
                        <a:rPr lang="fr-FR" sz="1600" b="1" dirty="0"/>
                        <a:t>R</a:t>
                      </a:r>
                      <a:r>
                        <a:rPr lang="fr-FR" sz="1600" dirty="0"/>
                        <a:t>égime</a:t>
                      </a:r>
                    </a:p>
                    <a:p>
                      <a:pPr lvl="1" algn="l"/>
                      <a:r>
                        <a:rPr lang="fr-FR" sz="1600" b="1" dirty="0"/>
                        <a:t>I</a:t>
                      </a:r>
                      <a:r>
                        <a:rPr lang="fr-FR" sz="1600" dirty="0"/>
                        <a:t>nterlocuteur</a:t>
                      </a:r>
                    </a:p>
                    <a:p>
                      <a:pPr lvl="1" algn="l"/>
                      <a:r>
                        <a:rPr lang="fr-FR" sz="1600" b="1" dirty="0"/>
                        <a:t>U</a:t>
                      </a:r>
                      <a:r>
                        <a:rPr lang="fr-FR" sz="1600" dirty="0"/>
                        <a:t>nique</a:t>
                      </a:r>
                    </a:p>
                    <a:p>
                      <a:pPr lvl="1" algn="l"/>
                      <a:r>
                        <a:rPr lang="fr-FR" sz="1600" dirty="0"/>
                        <a:t>(RIU)</a:t>
                      </a:r>
                    </a:p>
                  </a:txBody>
                  <a:tcPr marL="20052" marR="20052" marT="10026" marB="10026" anchor="ctr">
                    <a:solidFill>
                      <a:schemeClr val="bg1">
                        <a:lumMod val="85000"/>
                      </a:schemeClr>
                    </a:solidFill>
                  </a:tcPr>
                </a:tc>
                <a:tc>
                  <a:txBody>
                    <a:bodyPr/>
                    <a:lstStyle/>
                    <a:p>
                      <a:pPr lvl="1"/>
                      <a:endParaRPr lang="fr-FR" sz="1000" b="1" dirty="0"/>
                    </a:p>
                    <a:p>
                      <a:pPr lvl="1"/>
                      <a:r>
                        <a:rPr lang="fr-FR" sz="1100" b="1" dirty="0"/>
                        <a:t>Un régime interlocuteur unique (RIU) </a:t>
                      </a:r>
                      <a:r>
                        <a:rPr lang="fr-FR" sz="1100" dirty="0"/>
                        <a:t>est déterminé par la caisse qui reçoit la demande de retraite de réversion si l'</a:t>
                      </a:r>
                      <a:r>
                        <a:rPr lang="fr-FR" sz="1100" u="sng" dirty="0"/>
                        <a:t>assuré décédé</a:t>
                      </a:r>
                      <a:r>
                        <a:rPr lang="fr-FR" sz="1100" dirty="0"/>
                        <a:t> a relevé de plusieurs des régimes suivants : </a:t>
                      </a:r>
                    </a:p>
                    <a:p>
                      <a:pPr lvl="1"/>
                      <a:endParaRPr lang="fr-FR" sz="1100" dirty="0"/>
                    </a:p>
                    <a:p>
                      <a:pPr marL="1085850" lvl="2" indent="-171450">
                        <a:buFont typeface="Wingdings" panose="05000000000000000000" pitchFamily="2" charset="2"/>
                        <a:buChar char="q"/>
                      </a:pPr>
                      <a:r>
                        <a:rPr lang="fr-FR" sz="1100" i="1" dirty="0"/>
                        <a:t>régime général ; </a:t>
                      </a:r>
                    </a:p>
                    <a:p>
                      <a:pPr marL="1085850" lvl="2" indent="-171450">
                        <a:buFont typeface="Wingdings" panose="05000000000000000000" pitchFamily="2" charset="2"/>
                        <a:buChar char="q"/>
                      </a:pPr>
                      <a:r>
                        <a:rPr lang="fr-FR" sz="1100" i="1" dirty="0"/>
                        <a:t>régime agricole des salariés ; </a:t>
                      </a:r>
                    </a:p>
                    <a:p>
                      <a:pPr marL="1085850" lvl="2" indent="-171450">
                        <a:buFont typeface="Wingdings" panose="05000000000000000000" pitchFamily="2" charset="2"/>
                        <a:buChar char="q"/>
                      </a:pPr>
                      <a:r>
                        <a:rPr lang="fr-FR" sz="1100" dirty="0"/>
                        <a:t>régimes des non salariés des agricoles ; </a:t>
                      </a:r>
                    </a:p>
                    <a:p>
                      <a:pPr marL="1085850" lvl="2" indent="-171450">
                        <a:buFont typeface="Wingdings" panose="05000000000000000000" pitchFamily="2" charset="2"/>
                        <a:buChar char="q"/>
                      </a:pPr>
                      <a:r>
                        <a:rPr lang="fr-FR" sz="1100" i="1" dirty="0"/>
                        <a:t>ex-régime social des indépendants ;</a:t>
                      </a:r>
                    </a:p>
                    <a:p>
                      <a:pPr marL="1085850" lvl="2" indent="-171450">
                        <a:buFont typeface="Wingdings" panose="05000000000000000000" pitchFamily="2" charset="2"/>
                        <a:buChar char="q"/>
                      </a:pPr>
                      <a:r>
                        <a:rPr lang="fr-FR" sz="1100" dirty="0"/>
                        <a:t>régimes des professions libérales (sauf les avocats) ; </a:t>
                      </a:r>
                    </a:p>
                    <a:p>
                      <a:pPr marL="1085850" lvl="2" indent="-171450">
                        <a:buFont typeface="Wingdings" panose="05000000000000000000" pitchFamily="2" charset="2"/>
                        <a:buChar char="q"/>
                      </a:pPr>
                      <a:r>
                        <a:rPr lang="fr-FR" sz="1100" dirty="0"/>
                        <a:t>régime des cultes.</a:t>
                      </a:r>
                    </a:p>
                    <a:p>
                      <a:pPr marL="1085850" lvl="2" indent="-171450">
                        <a:buFont typeface="Wingdings" panose="05000000000000000000" pitchFamily="2" charset="2"/>
                        <a:buChar char="q"/>
                      </a:pPr>
                      <a:endParaRPr lang="fr-FR" sz="1100" dirty="0"/>
                    </a:p>
                    <a:p>
                      <a:pPr lvl="1"/>
                      <a:r>
                        <a:rPr lang="fr-FR" sz="1100" b="1" dirty="0"/>
                        <a:t>Le RIU est celui qui rémunère la plus longue durée d'assurance</a:t>
                      </a:r>
                      <a:r>
                        <a:rPr lang="fr-FR" sz="1100" dirty="0"/>
                        <a:t>. </a:t>
                      </a:r>
                    </a:p>
                    <a:p>
                      <a:pPr lvl="1"/>
                      <a:r>
                        <a:rPr lang="fr-FR" sz="1100" dirty="0"/>
                        <a:t>Mais s'il s'agit d'un régime visé par la </a:t>
                      </a:r>
                      <a:r>
                        <a:rPr lang="fr-FR" sz="1100" dirty="0" err="1"/>
                        <a:t>Lura</a:t>
                      </a:r>
                      <a:r>
                        <a:rPr lang="fr-FR" sz="1100" dirty="0"/>
                        <a:t>, le régime interlocuteur unique est le régime compétent pour la </a:t>
                      </a:r>
                      <a:r>
                        <a:rPr lang="fr-FR" sz="1100" dirty="0" err="1"/>
                        <a:t>Lura</a:t>
                      </a:r>
                      <a:r>
                        <a:rPr lang="fr-FR" sz="1100" dirty="0"/>
                        <a:t>.</a:t>
                      </a:r>
                    </a:p>
                    <a:p>
                      <a:pPr lvl="1"/>
                      <a:endParaRPr lang="fr-FR" sz="1100" dirty="0"/>
                    </a:p>
                    <a:p>
                      <a:pPr lvl="1"/>
                      <a:r>
                        <a:rPr lang="fr-FR" sz="1100" dirty="0"/>
                        <a:t>En cas de durées d'assurance identiques, le régime interlocuteur est :</a:t>
                      </a:r>
                    </a:p>
                    <a:p>
                      <a:pPr marL="1085850" lvl="2" indent="-171450">
                        <a:buFont typeface="Wingdings" panose="05000000000000000000" pitchFamily="2" charset="2"/>
                        <a:buChar char="Ø"/>
                      </a:pPr>
                      <a:r>
                        <a:rPr lang="fr-FR" sz="1100" dirty="0"/>
                        <a:t>le dernier régime d'affiliation de l'assuré décédé ;</a:t>
                      </a:r>
                    </a:p>
                    <a:p>
                      <a:pPr marL="1085850" lvl="2" indent="-171450">
                        <a:buFont typeface="Wingdings" panose="05000000000000000000" pitchFamily="2" charset="2"/>
                        <a:buChar char="Ø"/>
                      </a:pPr>
                      <a:r>
                        <a:rPr lang="fr-FR" sz="1100" dirty="0"/>
                        <a:t>ou celui qui sert la retraite de réversion la plus élevée en cas d'affiliation simultanée.</a:t>
                      </a:r>
                    </a:p>
                    <a:p>
                      <a:pPr lvl="1"/>
                      <a:r>
                        <a:rPr lang="fr-FR" sz="1100" dirty="0"/>
                        <a:t>S'il s'agit dans les 2 cas d'un régime visé par la </a:t>
                      </a:r>
                      <a:r>
                        <a:rPr lang="fr-FR" sz="1100" dirty="0" err="1"/>
                        <a:t>Lura</a:t>
                      </a:r>
                      <a:r>
                        <a:rPr lang="fr-FR" sz="1100" dirty="0"/>
                        <a:t>, le régime interlocuteur unique est le régime compétent pour la </a:t>
                      </a:r>
                      <a:r>
                        <a:rPr lang="fr-FR" sz="1100" dirty="0" err="1"/>
                        <a:t>Lura</a:t>
                      </a:r>
                      <a:r>
                        <a:rPr lang="fr-FR" sz="1100" dirty="0"/>
                        <a:t>.</a:t>
                      </a:r>
                    </a:p>
                    <a:p>
                      <a:pPr lvl="1"/>
                      <a:r>
                        <a:rPr lang="fr-FR" sz="1100" dirty="0"/>
                        <a:t>Le régime interlocuteur unique apprécie le montant des ressources, calcule le dépassement et communique aux autres régimes les informations nécessaires au calcul de leur retraite de réversion. </a:t>
                      </a:r>
                    </a:p>
                    <a:p>
                      <a:pPr lvl="1"/>
                      <a:r>
                        <a:rPr lang="fr-FR" sz="1100" dirty="0"/>
                        <a:t>Si le régime général ne sert plus la retraite de réversion (PIVV ou PVVV supérieure), il n'est plus régime interlocuteur unique. Dans ce cas, le 2</a:t>
                      </a:r>
                      <a:r>
                        <a:rPr lang="fr-FR" sz="1100" baseline="30000" dirty="0"/>
                        <a:t>e </a:t>
                      </a:r>
                      <a:r>
                        <a:rPr lang="fr-FR" sz="1100" dirty="0"/>
                        <a:t>régime de la plus longue durée d'assurance devient RIU.</a:t>
                      </a:r>
                    </a:p>
                  </a:txBody>
                  <a:tcPr marL="20052" marR="20052" marT="10026" marB="10026" anchor="ctr"/>
                </a:tc>
                <a:extLst>
                  <a:ext uri="{0D108BD9-81ED-4DB2-BD59-A6C34878D82A}">
                    <a16:rowId xmlns:a16="http://schemas.microsoft.com/office/drawing/2014/main" val="1945786079"/>
                  </a:ext>
                </a:extLst>
              </a:tr>
            </a:tbl>
          </a:graphicData>
        </a:graphic>
      </p:graphicFrame>
      <p:sp>
        <p:nvSpPr>
          <p:cNvPr id="5" name="Rectangle : coins arrondis 4">
            <a:hlinkClick r:id="rId2" action="ppaction://hlinksldjump"/>
            <a:extLst>
              <a:ext uri="{FF2B5EF4-FFF2-40B4-BE49-F238E27FC236}">
                <a16:creationId xmlns:a16="http://schemas.microsoft.com/office/drawing/2014/main" id="{1683E916-FCAA-47D4-8B89-7D566D27219A}"/>
              </a:ext>
            </a:extLst>
          </p:cNvPr>
          <p:cNvSpPr/>
          <p:nvPr/>
        </p:nvSpPr>
        <p:spPr>
          <a:xfrm>
            <a:off x="11115413" y="6289424"/>
            <a:ext cx="1015068" cy="494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Menu</a:t>
            </a:r>
          </a:p>
        </p:txBody>
      </p:sp>
      <p:sp>
        <p:nvSpPr>
          <p:cNvPr id="9" name="Bouton d’action : début 8">
            <a:hlinkClick r:id="" action="ppaction://hlinkshowjump?jump=lastslideviewed" highlightClick="1"/>
            <a:extLst>
              <a:ext uri="{FF2B5EF4-FFF2-40B4-BE49-F238E27FC236}">
                <a16:creationId xmlns:a16="http://schemas.microsoft.com/office/drawing/2014/main" id="{CCF2DBE8-7E0D-49C3-8E2B-3EEB874B5FFC}"/>
              </a:ext>
            </a:extLst>
          </p:cNvPr>
          <p:cNvSpPr/>
          <p:nvPr/>
        </p:nvSpPr>
        <p:spPr>
          <a:xfrm>
            <a:off x="9504727" y="6557815"/>
            <a:ext cx="1535185" cy="243281"/>
          </a:xfrm>
          <a:prstGeom prst="actionButtonBeginning">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100" dirty="0">
                <a:ln w="0"/>
                <a:solidFill>
                  <a:schemeClr val="tx1"/>
                </a:solidFill>
                <a:effectLst>
                  <a:outerShdw blurRad="38100" dist="19050" dir="2700000" algn="tl" rotWithShape="0">
                    <a:schemeClr val="dk1">
                      <a:alpha val="40000"/>
                    </a:schemeClr>
                  </a:outerShdw>
                </a:effectLst>
              </a:rPr>
              <a:t>Diapositive précédente</a:t>
            </a:r>
          </a:p>
        </p:txBody>
      </p:sp>
    </p:spTree>
    <p:extLst>
      <p:ext uri="{BB962C8B-B14F-4D97-AF65-F5344CB8AC3E}">
        <p14:creationId xmlns:p14="http://schemas.microsoft.com/office/powerpoint/2010/main" val="28299803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4125</Words>
  <Application>Microsoft Office PowerPoint</Application>
  <PresentationFormat>Grand écran</PresentationFormat>
  <Paragraphs>595</Paragraphs>
  <Slides>35</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41" baseType="lpstr">
      <vt:lpstr>Arial</vt:lpstr>
      <vt:lpstr>Calibri</vt:lpstr>
      <vt:lpstr>Calibri Light</vt:lpstr>
      <vt:lpstr>Wingdings</vt:lpstr>
      <vt:lpstr>Thème Office</vt:lpstr>
      <vt:lpstr>Acrobat Document</vt:lpstr>
      <vt:lpstr>Retraite de réversion </vt:lpstr>
      <vt:lpstr>Menu interactif</vt:lpstr>
      <vt:lpstr>Présentation PowerPoint</vt:lpstr>
      <vt:lpstr>Présentation PowerPoint</vt:lpstr>
      <vt:lpstr>Pièces justificatives obligatoires</vt:lpstr>
      <vt:lpstr>Présentation PowerPoint</vt:lpstr>
      <vt:lpstr>Présentation PowerPoint</vt:lpstr>
      <vt:lpstr>Présentation PowerPoint</vt:lpstr>
      <vt:lpstr>Présentation PowerPoint</vt:lpstr>
      <vt:lpstr>Présentation PowerPoint</vt:lpstr>
      <vt:lpstr>Présentation PowerPoint</vt:lpstr>
      <vt:lpstr>Régimes intégrés au régime général  :   calcul spécifique d’une part pour ces régimes par le RG </vt:lpstr>
      <vt:lpstr>Peut-on réviser une pension de réversion ?</vt:lpstr>
      <vt:lpstr>Présentation PowerPoint</vt:lpstr>
      <vt:lpstr>Présentation PowerPoint</vt:lpstr>
      <vt:lpstr>Présentation PowerPoint</vt:lpstr>
      <vt:lpstr>Retraite complémentaires des pensions de réversion des Travailleurs Indépendants</vt:lpstr>
      <vt:lpstr>Les retraites complémentaires</vt:lpstr>
      <vt:lpstr>0970 660 660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nous contacter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de réversion</dc:title>
  <dc:creator>GASSER Frédéric</dc:creator>
  <cp:lastModifiedBy>GASSER Frédéric</cp:lastModifiedBy>
  <cp:revision>117</cp:revision>
  <cp:lastPrinted>2020-09-07T07:51:17Z</cp:lastPrinted>
  <dcterms:created xsi:type="dcterms:W3CDTF">2020-08-25T11:27:11Z</dcterms:created>
  <dcterms:modified xsi:type="dcterms:W3CDTF">2022-11-22T07:57:21Z</dcterms:modified>
</cp:coreProperties>
</file>