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66" r:id="rId3"/>
    <p:sldId id="333" r:id="rId4"/>
    <p:sldId id="323" r:id="rId5"/>
    <p:sldId id="326" r:id="rId6"/>
    <p:sldId id="304" r:id="rId7"/>
    <p:sldId id="332" r:id="rId8"/>
    <p:sldId id="328" r:id="rId9"/>
    <p:sldId id="306" r:id="rId10"/>
    <p:sldId id="307" r:id="rId11"/>
    <p:sldId id="309" r:id="rId12"/>
    <p:sldId id="336" r:id="rId13"/>
    <p:sldId id="312" r:id="rId14"/>
    <p:sldId id="335" r:id="rId15"/>
    <p:sldId id="316" r:id="rId16"/>
    <p:sldId id="338" r:id="rId17"/>
    <p:sldId id="339" r:id="rId18"/>
    <p:sldId id="320" r:id="rId19"/>
    <p:sldId id="331" r:id="rId20"/>
    <p:sldId id="318" r:id="rId21"/>
    <p:sldId id="267" r:id="rId22"/>
    <p:sldId id="271" r:id="rId23"/>
    <p:sldId id="273" r:id="rId24"/>
    <p:sldId id="276" r:id="rId25"/>
    <p:sldId id="286" r:id="rId26"/>
    <p:sldId id="341" r:id="rId27"/>
    <p:sldId id="291" r:id="rId28"/>
    <p:sldId id="343" r:id="rId29"/>
    <p:sldId id="342" r:id="rId30"/>
    <p:sldId id="334" r:id="rId31"/>
    <p:sldId id="330" r:id="rId32"/>
    <p:sldId id="329" r:id="rId33"/>
    <p:sldId id="322" r:id="rId34"/>
  </p:sldIdLst>
  <p:sldSz cx="9144000" cy="6858000" type="screen4x3"/>
  <p:notesSz cx="6735763" cy="98694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C Jean-Michel" initials="P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46994-2826-45B5-BB81-CA5A9BED9B76}" v="9" dt="2022-11-16T13:01:20.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MANN Hervé" userId="c56a767a-3d0b-4da0-863a-998e9ca98a92" providerId="ADAL" clId="{07D46994-2826-45B5-BB81-CA5A9BED9B76}"/>
    <pc:docChg chg="undo custSel addSld delSld modSld">
      <pc:chgData name="METTMANN Hervé" userId="c56a767a-3d0b-4da0-863a-998e9ca98a92" providerId="ADAL" clId="{07D46994-2826-45B5-BB81-CA5A9BED9B76}" dt="2022-11-16T13:08:43.799" v="109" actId="113"/>
      <pc:docMkLst>
        <pc:docMk/>
      </pc:docMkLst>
      <pc:sldChg chg="delSp modSp add mod">
        <pc:chgData name="METTMANN Hervé" userId="c56a767a-3d0b-4da0-863a-998e9ca98a92" providerId="ADAL" clId="{07D46994-2826-45B5-BB81-CA5A9BED9B76}" dt="2022-11-16T13:08:43.799" v="109" actId="113"/>
        <pc:sldMkLst>
          <pc:docMk/>
          <pc:sldMk cId="484052770" sldId="343"/>
        </pc:sldMkLst>
        <pc:spChg chg="mod">
          <ac:chgData name="METTMANN Hervé" userId="c56a767a-3d0b-4da0-863a-998e9ca98a92" providerId="ADAL" clId="{07D46994-2826-45B5-BB81-CA5A9BED9B76}" dt="2022-11-16T13:08:43.799" v="109" actId="113"/>
          <ac:spMkLst>
            <pc:docMk/>
            <pc:sldMk cId="484052770" sldId="343"/>
            <ac:spMk id="2" creationId="{00000000-0000-0000-0000-000000000000}"/>
          </ac:spMkLst>
        </pc:spChg>
        <pc:spChg chg="del mod">
          <ac:chgData name="METTMANN Hervé" userId="c56a767a-3d0b-4da0-863a-998e9ca98a92" providerId="ADAL" clId="{07D46994-2826-45B5-BB81-CA5A9BED9B76}" dt="2022-11-16T13:01:24.255" v="65" actId="478"/>
          <ac:spMkLst>
            <pc:docMk/>
            <pc:sldMk cId="484052770" sldId="343"/>
            <ac:spMk id="8" creationId="{FDEDA523-6A84-404C-90C5-912DB6D04C51}"/>
          </ac:spMkLst>
        </pc:spChg>
        <pc:spChg chg="del mod">
          <ac:chgData name="METTMANN Hervé" userId="c56a767a-3d0b-4da0-863a-998e9ca98a92" providerId="ADAL" clId="{07D46994-2826-45B5-BB81-CA5A9BED9B76}" dt="2022-11-16T13:00:59.965" v="54" actId="478"/>
          <ac:spMkLst>
            <pc:docMk/>
            <pc:sldMk cId="484052770" sldId="343"/>
            <ac:spMk id="9" creationId="{14557161-8EDC-447D-9D33-C6EA90DF8F7E}"/>
          </ac:spMkLst>
        </pc:spChg>
        <pc:spChg chg="del">
          <ac:chgData name="METTMANN Hervé" userId="c56a767a-3d0b-4da0-863a-998e9ca98a92" providerId="ADAL" clId="{07D46994-2826-45B5-BB81-CA5A9BED9B76}" dt="2022-11-16T13:01:17.755" v="62" actId="478"/>
          <ac:spMkLst>
            <pc:docMk/>
            <pc:sldMk cId="484052770" sldId="343"/>
            <ac:spMk id="10" creationId="{4F21B3AE-0435-433A-8D48-862D6CF88539}"/>
          </ac:spMkLst>
        </pc:spChg>
        <pc:spChg chg="del mod">
          <ac:chgData name="METTMANN Hervé" userId="c56a767a-3d0b-4da0-863a-998e9ca98a92" providerId="ADAL" clId="{07D46994-2826-45B5-BB81-CA5A9BED9B76}" dt="2022-11-16T13:01:13.244" v="60" actId="478"/>
          <ac:spMkLst>
            <pc:docMk/>
            <pc:sldMk cId="484052770" sldId="343"/>
            <ac:spMk id="11" creationId="{8DF6D551-99A2-4EF8-AF03-B62D32357248}"/>
          </ac:spMkLst>
        </pc:spChg>
        <pc:spChg chg="del mod">
          <ac:chgData name="METTMANN Hervé" userId="c56a767a-3d0b-4da0-863a-998e9ca98a92" providerId="ADAL" clId="{07D46994-2826-45B5-BB81-CA5A9BED9B76}" dt="2022-11-16T13:01:08.834" v="57" actId="478"/>
          <ac:spMkLst>
            <pc:docMk/>
            <pc:sldMk cId="484052770" sldId="343"/>
            <ac:spMk id="12" creationId="{416BAE26-86F4-42FE-A7E1-7C4A1368AA13}"/>
          </ac:spMkLst>
        </pc:spChg>
        <pc:spChg chg="del">
          <ac:chgData name="METTMANN Hervé" userId="c56a767a-3d0b-4da0-863a-998e9ca98a92" providerId="ADAL" clId="{07D46994-2826-45B5-BB81-CA5A9BED9B76}" dt="2022-11-16T13:01:10.224" v="58" actId="478"/>
          <ac:spMkLst>
            <pc:docMk/>
            <pc:sldMk cId="484052770" sldId="343"/>
            <ac:spMk id="13" creationId="{9FDC5DF5-574A-4758-B3C4-76727ECD09A1}"/>
          </ac:spMkLst>
        </pc:spChg>
        <pc:spChg chg="del">
          <ac:chgData name="METTMANN Hervé" userId="c56a767a-3d0b-4da0-863a-998e9ca98a92" providerId="ADAL" clId="{07D46994-2826-45B5-BB81-CA5A9BED9B76}" dt="2022-11-16T13:01:15.765" v="61" actId="478"/>
          <ac:spMkLst>
            <pc:docMk/>
            <pc:sldMk cId="484052770" sldId="343"/>
            <ac:spMk id="14" creationId="{D25A6FFD-542C-4223-ACD5-151D009F248D}"/>
          </ac:spMkLst>
        </pc:spChg>
        <pc:picChg chg="del">
          <ac:chgData name="METTMANN Hervé" userId="c56a767a-3d0b-4da0-863a-998e9ca98a92" providerId="ADAL" clId="{07D46994-2826-45B5-BB81-CA5A9BED9B76}" dt="2022-11-16T13:01:20.415" v="63" actId="478"/>
          <ac:picMkLst>
            <pc:docMk/>
            <pc:sldMk cId="484052770" sldId="343"/>
            <ac:picMk id="7" creationId="{D9E75DF0-1904-4002-BA71-54594E7E87EE}"/>
          </ac:picMkLst>
        </pc:picChg>
      </pc:sldChg>
      <pc:sldChg chg="modSp new del mod">
        <pc:chgData name="METTMANN Hervé" userId="c56a767a-3d0b-4da0-863a-998e9ca98a92" providerId="ADAL" clId="{07D46994-2826-45B5-BB81-CA5A9BED9B76}" dt="2022-11-16T12:58:46.463" v="11" actId="680"/>
        <pc:sldMkLst>
          <pc:docMk/>
          <pc:sldMk cId="3669374186" sldId="343"/>
        </pc:sldMkLst>
        <pc:spChg chg="mod">
          <ac:chgData name="METTMANN Hervé" userId="c56a767a-3d0b-4da0-863a-998e9ca98a92" providerId="ADAL" clId="{07D46994-2826-45B5-BB81-CA5A9BED9B76}" dt="2022-11-16T12:58:45.823" v="10"/>
          <ac:spMkLst>
            <pc:docMk/>
            <pc:sldMk cId="3669374186" sldId="343"/>
            <ac:spMk id="3" creationId="{C2D44A49-1548-49C8-BF39-EC718190DE44}"/>
          </ac:spMkLst>
        </pc:spChg>
      </pc:sldChg>
      <pc:sldChg chg="add del">
        <pc:chgData name="METTMANN Hervé" userId="c56a767a-3d0b-4da0-863a-998e9ca98a92" providerId="ADAL" clId="{07D46994-2826-45B5-BB81-CA5A9BED9B76}" dt="2022-11-16T12:57:58.733" v="7"/>
        <pc:sldMkLst>
          <pc:docMk/>
          <pc:sldMk cId="3594973731" sldId="500"/>
        </pc:sldMkLst>
      </pc:sldChg>
      <pc:sldChg chg="add del">
        <pc:chgData name="METTMANN Hervé" userId="c56a767a-3d0b-4da0-863a-998e9ca98a92" providerId="ADAL" clId="{07D46994-2826-45B5-BB81-CA5A9BED9B76}" dt="2022-11-16T12:57:57.452" v="6"/>
        <pc:sldMkLst>
          <pc:docMk/>
          <pc:sldMk cId="1854414213" sldId="5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6C1EB8BE-2590-40FD-B475-B6CCEF346163}" type="datetimeFigureOut">
              <a:rPr lang="fr-FR" smtClean="0"/>
              <a:t>16/11/2022</a:t>
            </a:fld>
            <a:endParaRPr lang="fr-FR"/>
          </a:p>
        </p:txBody>
      </p:sp>
      <p:sp>
        <p:nvSpPr>
          <p:cNvPr id="4" name="Espace réservé du pied de page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4039E71-30D3-4CEE-B6F1-8243D61A6E68}" type="slidenum">
              <a:rPr lang="fr-FR" smtClean="0"/>
              <a:t>‹N°›</a:t>
            </a:fld>
            <a:endParaRPr lang="fr-FR"/>
          </a:p>
        </p:txBody>
      </p:sp>
    </p:spTree>
    <p:extLst>
      <p:ext uri="{BB962C8B-B14F-4D97-AF65-F5344CB8AC3E}">
        <p14:creationId xmlns:p14="http://schemas.microsoft.com/office/powerpoint/2010/main" val="37124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4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15373" y="0"/>
            <a:ext cx="2918831" cy="4934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A75C7A-7E9E-4ED6-88B6-90015D4C7762}" type="datetimeFigureOut">
              <a:rPr lang="fr-FR"/>
              <a:pPr>
                <a:defRPr/>
              </a:pPr>
              <a:t>16/11/2022</a:t>
            </a:fld>
            <a:endParaRPr lang="fr-FR" dirty="0"/>
          </a:p>
        </p:txBody>
      </p:sp>
      <p:sp>
        <p:nvSpPr>
          <p:cNvPr id="4" name="Espace réservé de l'image des diapositives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5DE03D-5C0D-4692-A704-2432F00AC59E}" type="slidenum">
              <a:rPr lang="fr-FR"/>
              <a:pPr>
                <a:defRPr/>
              </a:pPr>
              <a:t>‹N°›</a:t>
            </a:fld>
            <a:endParaRPr lang="fr-FR" dirty="0"/>
          </a:p>
        </p:txBody>
      </p:sp>
    </p:spTree>
    <p:extLst>
      <p:ext uri="{BB962C8B-B14F-4D97-AF65-F5344CB8AC3E}">
        <p14:creationId xmlns:p14="http://schemas.microsoft.com/office/powerpoint/2010/main" val="1054442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48C2F-1AFA-487A-992C-D8482810E247}" type="slidenum">
              <a:rPr lang="fr-FR" smtClean="0"/>
              <a:pPr fontAlgn="base">
                <a:spcBef>
                  <a:spcPct val="0"/>
                </a:spcBef>
                <a:spcAft>
                  <a:spcPct val="0"/>
                </a:spcAft>
                <a:defRPr/>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10</a:t>
            </a:fld>
            <a:endParaRPr lang="fr-FR" dirty="0"/>
          </a:p>
        </p:txBody>
      </p:sp>
    </p:spTree>
    <p:extLst>
      <p:ext uri="{BB962C8B-B14F-4D97-AF65-F5344CB8AC3E}">
        <p14:creationId xmlns:p14="http://schemas.microsoft.com/office/powerpoint/2010/main" val="109613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11</a:t>
            </a:fld>
            <a:endParaRPr lang="fr-FR" dirty="0"/>
          </a:p>
        </p:txBody>
      </p:sp>
    </p:spTree>
    <p:extLst>
      <p:ext uri="{BB962C8B-B14F-4D97-AF65-F5344CB8AC3E}">
        <p14:creationId xmlns:p14="http://schemas.microsoft.com/office/powerpoint/2010/main" val="2860241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12</a:t>
            </a:fld>
            <a:endParaRPr lang="fr-FR" dirty="0"/>
          </a:p>
        </p:txBody>
      </p:sp>
    </p:spTree>
    <p:extLst>
      <p:ext uri="{BB962C8B-B14F-4D97-AF65-F5344CB8AC3E}">
        <p14:creationId xmlns:p14="http://schemas.microsoft.com/office/powerpoint/2010/main" val="276478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13</a:t>
            </a:fld>
            <a:endParaRPr lang="fr-FR" dirty="0"/>
          </a:p>
        </p:txBody>
      </p:sp>
    </p:spTree>
    <p:extLst>
      <p:ext uri="{BB962C8B-B14F-4D97-AF65-F5344CB8AC3E}">
        <p14:creationId xmlns:p14="http://schemas.microsoft.com/office/powerpoint/2010/main" val="243788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15</a:t>
            </a:fld>
            <a:endParaRPr lang="fr-FR" dirty="0"/>
          </a:p>
        </p:txBody>
      </p:sp>
    </p:spTree>
    <p:extLst>
      <p:ext uri="{BB962C8B-B14F-4D97-AF65-F5344CB8AC3E}">
        <p14:creationId xmlns:p14="http://schemas.microsoft.com/office/powerpoint/2010/main" val="365616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16</a:t>
            </a:fld>
            <a:endParaRPr lang="fr-FR" dirty="0"/>
          </a:p>
        </p:txBody>
      </p:sp>
    </p:spTree>
    <p:extLst>
      <p:ext uri="{BB962C8B-B14F-4D97-AF65-F5344CB8AC3E}">
        <p14:creationId xmlns:p14="http://schemas.microsoft.com/office/powerpoint/2010/main" val="224436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17</a:t>
            </a:fld>
            <a:endParaRPr lang="fr-FR" dirty="0"/>
          </a:p>
        </p:txBody>
      </p:sp>
    </p:spTree>
    <p:extLst>
      <p:ext uri="{BB962C8B-B14F-4D97-AF65-F5344CB8AC3E}">
        <p14:creationId xmlns:p14="http://schemas.microsoft.com/office/powerpoint/2010/main" val="165905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18</a:t>
            </a:fld>
            <a:endParaRPr lang="fr-FR" dirty="0"/>
          </a:p>
        </p:txBody>
      </p:sp>
    </p:spTree>
    <p:extLst>
      <p:ext uri="{BB962C8B-B14F-4D97-AF65-F5344CB8AC3E}">
        <p14:creationId xmlns:p14="http://schemas.microsoft.com/office/powerpoint/2010/main" val="223682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19</a:t>
            </a:fld>
            <a:endParaRPr lang="fr-FR" dirty="0"/>
          </a:p>
        </p:txBody>
      </p:sp>
    </p:spTree>
    <p:extLst>
      <p:ext uri="{BB962C8B-B14F-4D97-AF65-F5344CB8AC3E}">
        <p14:creationId xmlns:p14="http://schemas.microsoft.com/office/powerpoint/2010/main" val="843891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20</a:t>
            </a:fld>
            <a:endParaRPr lang="fr-FR" dirty="0"/>
          </a:p>
        </p:txBody>
      </p:sp>
    </p:spTree>
    <p:extLst>
      <p:ext uri="{BB962C8B-B14F-4D97-AF65-F5344CB8AC3E}">
        <p14:creationId xmlns:p14="http://schemas.microsoft.com/office/powerpoint/2010/main" val="61207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a:t>
            </a:fld>
            <a:endParaRPr lang="fr-FR" dirty="0"/>
          </a:p>
        </p:txBody>
      </p:sp>
    </p:spTree>
    <p:extLst>
      <p:ext uri="{BB962C8B-B14F-4D97-AF65-F5344CB8AC3E}">
        <p14:creationId xmlns:p14="http://schemas.microsoft.com/office/powerpoint/2010/main" val="397005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21</a:t>
            </a:fld>
            <a:endParaRPr lang="fr-FR" dirty="0"/>
          </a:p>
        </p:txBody>
      </p:sp>
    </p:spTree>
    <p:extLst>
      <p:ext uri="{BB962C8B-B14F-4D97-AF65-F5344CB8AC3E}">
        <p14:creationId xmlns:p14="http://schemas.microsoft.com/office/powerpoint/2010/main" val="143548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22</a:t>
            </a:fld>
            <a:endParaRPr lang="fr-FR" dirty="0"/>
          </a:p>
        </p:txBody>
      </p:sp>
    </p:spTree>
    <p:extLst>
      <p:ext uri="{BB962C8B-B14F-4D97-AF65-F5344CB8AC3E}">
        <p14:creationId xmlns:p14="http://schemas.microsoft.com/office/powerpoint/2010/main" val="304730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23</a:t>
            </a:fld>
            <a:endParaRPr lang="fr-FR" dirty="0"/>
          </a:p>
        </p:txBody>
      </p:sp>
    </p:spTree>
    <p:extLst>
      <p:ext uri="{BB962C8B-B14F-4D97-AF65-F5344CB8AC3E}">
        <p14:creationId xmlns:p14="http://schemas.microsoft.com/office/powerpoint/2010/main" val="424714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24</a:t>
            </a:fld>
            <a:endParaRPr lang="fr-FR" dirty="0"/>
          </a:p>
        </p:txBody>
      </p:sp>
    </p:spTree>
    <p:extLst>
      <p:ext uri="{BB962C8B-B14F-4D97-AF65-F5344CB8AC3E}">
        <p14:creationId xmlns:p14="http://schemas.microsoft.com/office/powerpoint/2010/main" val="2941119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25</a:t>
            </a:fld>
            <a:endParaRPr lang="fr-FR" dirty="0"/>
          </a:p>
        </p:txBody>
      </p:sp>
    </p:spTree>
    <p:extLst>
      <p:ext uri="{BB962C8B-B14F-4D97-AF65-F5344CB8AC3E}">
        <p14:creationId xmlns:p14="http://schemas.microsoft.com/office/powerpoint/2010/main" val="2223517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48C2F-1AFA-487A-992C-D8482810E247}" type="slidenum">
              <a:rPr lang="fr-FR" smtClean="0"/>
              <a:pPr fontAlgn="base">
                <a:spcBef>
                  <a:spcPct val="0"/>
                </a:spcBef>
                <a:spcAft>
                  <a:spcPct val="0"/>
                </a:spcAft>
                <a:defRPr/>
              </a:pPr>
              <a:t>26</a:t>
            </a:fld>
            <a:endParaRPr lang="fr-FR" dirty="0"/>
          </a:p>
        </p:txBody>
      </p:sp>
    </p:spTree>
    <p:extLst>
      <p:ext uri="{BB962C8B-B14F-4D97-AF65-F5344CB8AC3E}">
        <p14:creationId xmlns:p14="http://schemas.microsoft.com/office/powerpoint/2010/main" val="2244229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27</a:t>
            </a:fld>
            <a:endParaRPr lang="fr-FR" dirty="0"/>
          </a:p>
        </p:txBody>
      </p:sp>
    </p:spTree>
    <p:extLst>
      <p:ext uri="{BB962C8B-B14F-4D97-AF65-F5344CB8AC3E}">
        <p14:creationId xmlns:p14="http://schemas.microsoft.com/office/powerpoint/2010/main" val="2620417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28</a:t>
            </a:fld>
            <a:endParaRPr lang="fr-FR" dirty="0"/>
          </a:p>
        </p:txBody>
      </p:sp>
    </p:spTree>
    <p:extLst>
      <p:ext uri="{BB962C8B-B14F-4D97-AF65-F5344CB8AC3E}">
        <p14:creationId xmlns:p14="http://schemas.microsoft.com/office/powerpoint/2010/main" val="1611380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29</a:t>
            </a:fld>
            <a:endParaRPr lang="fr-FR" dirty="0"/>
          </a:p>
        </p:txBody>
      </p:sp>
    </p:spTree>
    <p:extLst>
      <p:ext uri="{BB962C8B-B14F-4D97-AF65-F5344CB8AC3E}">
        <p14:creationId xmlns:p14="http://schemas.microsoft.com/office/powerpoint/2010/main" val="254340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48C2F-1AFA-487A-992C-D8482810E247}" type="slidenum">
              <a:rPr lang="fr-FR" smtClean="0"/>
              <a:pPr fontAlgn="base">
                <a:spcBef>
                  <a:spcPct val="0"/>
                </a:spcBef>
                <a:spcAft>
                  <a:spcPct val="0"/>
                </a:spcAft>
                <a:defRPr/>
              </a:pPr>
              <a:t>30</a:t>
            </a:fld>
            <a:endParaRPr lang="fr-FR" dirty="0"/>
          </a:p>
        </p:txBody>
      </p:sp>
    </p:spTree>
    <p:extLst>
      <p:ext uri="{BB962C8B-B14F-4D97-AF65-F5344CB8AC3E}">
        <p14:creationId xmlns:p14="http://schemas.microsoft.com/office/powerpoint/2010/main" val="161691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48C2F-1AFA-487A-992C-D8482810E247}" type="slidenum">
              <a:rPr lang="fr-FR" smtClean="0"/>
              <a:pPr fontAlgn="base">
                <a:spcBef>
                  <a:spcPct val="0"/>
                </a:spcBef>
                <a:spcAft>
                  <a:spcPct val="0"/>
                </a:spcAft>
                <a:defRPr/>
              </a:pPr>
              <a:t>3</a:t>
            </a:fld>
            <a:endParaRPr lang="fr-FR" dirty="0"/>
          </a:p>
        </p:txBody>
      </p:sp>
    </p:spTree>
    <p:extLst>
      <p:ext uri="{BB962C8B-B14F-4D97-AF65-F5344CB8AC3E}">
        <p14:creationId xmlns:p14="http://schemas.microsoft.com/office/powerpoint/2010/main" val="172357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31</a:t>
            </a:fld>
            <a:endParaRPr lang="fr-FR" dirty="0"/>
          </a:p>
        </p:txBody>
      </p:sp>
    </p:spTree>
    <p:extLst>
      <p:ext uri="{BB962C8B-B14F-4D97-AF65-F5344CB8AC3E}">
        <p14:creationId xmlns:p14="http://schemas.microsoft.com/office/powerpoint/2010/main" val="1142845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32</a:t>
            </a:fld>
            <a:endParaRPr lang="fr-FR" dirty="0"/>
          </a:p>
        </p:txBody>
      </p:sp>
    </p:spTree>
    <p:extLst>
      <p:ext uri="{BB962C8B-B14F-4D97-AF65-F5344CB8AC3E}">
        <p14:creationId xmlns:p14="http://schemas.microsoft.com/office/powerpoint/2010/main" val="2526538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33</a:t>
            </a:fld>
            <a:endParaRPr lang="fr-FR" dirty="0"/>
          </a:p>
        </p:txBody>
      </p:sp>
    </p:spTree>
    <p:extLst>
      <p:ext uri="{BB962C8B-B14F-4D97-AF65-F5344CB8AC3E}">
        <p14:creationId xmlns:p14="http://schemas.microsoft.com/office/powerpoint/2010/main" val="208843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4</a:t>
            </a:fld>
            <a:endParaRPr lang="fr-FR" dirty="0"/>
          </a:p>
        </p:txBody>
      </p:sp>
    </p:spTree>
    <p:extLst>
      <p:ext uri="{BB962C8B-B14F-4D97-AF65-F5344CB8AC3E}">
        <p14:creationId xmlns:p14="http://schemas.microsoft.com/office/powerpoint/2010/main" val="32726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5</a:t>
            </a:fld>
            <a:endParaRPr lang="fr-FR" dirty="0"/>
          </a:p>
        </p:txBody>
      </p:sp>
    </p:spTree>
    <p:extLst>
      <p:ext uri="{BB962C8B-B14F-4D97-AF65-F5344CB8AC3E}">
        <p14:creationId xmlns:p14="http://schemas.microsoft.com/office/powerpoint/2010/main" val="133383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6</a:t>
            </a:fld>
            <a:endParaRPr lang="fr-FR" dirty="0"/>
          </a:p>
        </p:txBody>
      </p:sp>
    </p:spTree>
    <p:extLst>
      <p:ext uri="{BB962C8B-B14F-4D97-AF65-F5344CB8AC3E}">
        <p14:creationId xmlns:p14="http://schemas.microsoft.com/office/powerpoint/2010/main" val="358440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3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648C2F-1AFA-487A-992C-D8482810E247}" type="slidenum">
              <a:rPr lang="fr-FR" smtClean="0"/>
              <a:pPr fontAlgn="base">
                <a:spcBef>
                  <a:spcPct val="0"/>
                </a:spcBef>
                <a:spcAft>
                  <a:spcPct val="0"/>
                </a:spcAft>
                <a:defRPr/>
              </a:pPr>
              <a:t>7</a:t>
            </a:fld>
            <a:endParaRPr lang="fr-FR" dirty="0"/>
          </a:p>
        </p:txBody>
      </p:sp>
    </p:spTree>
    <p:extLst>
      <p:ext uri="{BB962C8B-B14F-4D97-AF65-F5344CB8AC3E}">
        <p14:creationId xmlns:p14="http://schemas.microsoft.com/office/powerpoint/2010/main" val="41825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8</a:t>
            </a:fld>
            <a:endParaRPr lang="fr-FR" dirty="0"/>
          </a:p>
        </p:txBody>
      </p:sp>
    </p:spTree>
    <p:extLst>
      <p:ext uri="{BB962C8B-B14F-4D97-AF65-F5344CB8AC3E}">
        <p14:creationId xmlns:p14="http://schemas.microsoft.com/office/powerpoint/2010/main" val="274177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415DE03D-5C0D-4692-A704-2432F00AC59E}" type="slidenum">
              <a:rPr lang="fr-FR" smtClean="0"/>
              <a:pPr>
                <a:defRPr/>
              </a:pPr>
              <a:t>9</a:t>
            </a:fld>
            <a:endParaRPr lang="fr-FR" dirty="0"/>
          </a:p>
        </p:txBody>
      </p:sp>
    </p:spTree>
    <p:extLst>
      <p:ext uri="{BB962C8B-B14F-4D97-AF65-F5344CB8AC3E}">
        <p14:creationId xmlns:p14="http://schemas.microsoft.com/office/powerpoint/2010/main" val="262448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30D10A2-34CB-49A9-826A-45ED6B8A8A19}" type="datetime1">
              <a:rPr lang="fr-FR" smtClean="0"/>
              <a:t>16/11/2022</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075A7B-89CF-4EA1-A76B-5E612B4AC127}"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898EAD-B64A-484D-B28C-4913FB1959F7}" type="datetime1">
              <a:rPr lang="fr-FR" smtClean="0"/>
              <a:t>16/11/2022</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BFA372-81E3-439E-AE6D-DEC7272E49A8}"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331BD0C-0F5D-4340-958C-EF7A4CDB2A3B}" type="datetime1">
              <a:rPr lang="fr-FR" smtClean="0"/>
              <a:t>16/11/2022</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DD4FC1-C56A-4F7C-903E-DD12126DD48D}"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8DFC4A-760A-4483-85D0-6BC3D20E2EAF}" type="datetime1">
              <a:rPr lang="fr-FR" smtClean="0"/>
              <a:t>16/11/2022</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99A2F4D-446D-479F-A059-BAC8A09FCC8D}"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023B57-198D-4D11-B38C-01C2915C8E5C}" type="datetime1">
              <a:rPr lang="fr-FR" smtClean="0"/>
              <a:t>16/11/2022</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0AA809-82B8-49AB-BE56-7693281C3D6C}"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C9316DB-1766-4049-B3EF-253495BB6B12}" type="datetime1">
              <a:rPr lang="fr-FR" smtClean="0"/>
              <a:t>16/11/2022</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72CB7E-A1A9-4158-9534-55CE8F0EFC35}"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51CA8C7-EE27-4844-B64C-C75E8CB7477D}" type="datetime1">
              <a:rPr lang="fr-FR" smtClean="0"/>
              <a:t>16/11/2022</a:t>
            </a:fld>
            <a:endParaRPr lang="fr-FR" dirty="0"/>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6DF1B13-E65F-4720-9747-56BEF9441AE7}"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8C5506-AE36-449D-BBD1-E8C244989511}" type="datetime1">
              <a:rPr lang="fr-FR" smtClean="0"/>
              <a:t>16/11/2022</a:t>
            </a:fld>
            <a:endParaRPr lang="fr-FR"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FF611F1-3872-4205-B61D-193D1C1A0D19}"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29A19C-4ECA-4440-832D-2501B0482157}" type="datetime1">
              <a:rPr lang="fr-FR" smtClean="0"/>
              <a:t>16/11/2022</a:t>
            </a:fld>
            <a:endParaRPr lang="fr-FR" dirty="0"/>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E5F7AB-3865-4476-8D10-B71F6715809D}"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4D40E1-0711-4939-84FC-45C9267EFF4D}" type="datetime1">
              <a:rPr lang="fr-FR" smtClean="0"/>
              <a:t>16/11/2022</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BAB409A-B896-4349-946D-879FB27E3717}"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3573CAF-2CDB-4ECC-B13C-4FF654B80DDB}" type="datetime1">
              <a:rPr lang="fr-FR" smtClean="0"/>
              <a:t>16/11/2022</a:t>
            </a:fld>
            <a:endParaRPr lang="fr-FR" dirty="0"/>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fr-FR" dirty="0"/>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04B983-45B9-4B50-9FFC-D5675A4F29E4}"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a:gradFill>
        <a:effectLst/>
      </p:bgPr>
    </p:bg>
    <p:spTree>
      <p:nvGrpSpPr>
        <p:cNvPr id="1" name=""/>
        <p:cNvGrpSpPr/>
        <p:nvPr/>
      </p:nvGrpSpPr>
      <p:grpSpPr>
        <a:xfrm>
          <a:off x="0" y="0"/>
          <a:ext cx="0" cy="0"/>
          <a:chOff x="0" y="0"/>
          <a:chExt cx="0" cy="0"/>
        </a:xfrm>
      </p:grpSpPr>
      <p:sp>
        <p:nvSpPr>
          <p:cNvPr id="8" name="Rectangle 7"/>
          <p:cNvSpPr/>
          <p:nvPr/>
        </p:nvSpPr>
        <p:spPr>
          <a:xfrm>
            <a:off x="0" y="6742113"/>
            <a:ext cx="9144000" cy="115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1027" name="Image 6" descr="Logo_Reg_Alsace_50_bic_Cart_rect.jpg"/>
          <p:cNvPicPr>
            <a:picLocks noChangeAspect="1"/>
          </p:cNvPicPr>
          <p:nvPr/>
        </p:nvPicPr>
        <p:blipFill>
          <a:blip r:embed="rId13" cstate="print"/>
          <a:srcRect/>
          <a:stretch>
            <a:fillRect/>
          </a:stretch>
        </p:blipFill>
        <p:spPr bwMode="auto">
          <a:xfrm>
            <a:off x="7451725" y="5876925"/>
            <a:ext cx="1444625" cy="768350"/>
          </a:xfrm>
          <a:prstGeom prst="rect">
            <a:avLst/>
          </a:prstGeom>
          <a:noFill/>
          <a:ln w="9525">
            <a:noFill/>
            <a:miter lim="800000"/>
            <a:headEnd/>
            <a:tailEnd/>
          </a:ln>
        </p:spPr>
      </p:pic>
      <p:sp>
        <p:nvSpPr>
          <p:cNvPr id="12" name="Rectangle 11"/>
          <p:cNvSpPr/>
          <p:nvPr/>
        </p:nvSpPr>
        <p:spPr>
          <a:xfrm>
            <a:off x="0" y="6742113"/>
            <a:ext cx="9144000" cy="115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mpus.n18.an.cnav/Bareme/Articles/regime_securite_sociale_regime_base_obligatoire_list.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lassuranceretraite.f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assuranceretraite.f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carsat-am.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3" name="Sous-titre 2"/>
          <p:cNvSpPr>
            <a:spLocks noGrp="1"/>
          </p:cNvSpPr>
          <p:nvPr>
            <p:ph type="subTitle" idx="1"/>
          </p:nvPr>
        </p:nvSpPr>
        <p:spPr>
          <a:xfrm>
            <a:off x="683568" y="3429000"/>
            <a:ext cx="5760640" cy="1402278"/>
          </a:xfrm>
        </p:spPr>
        <p:txBody>
          <a:bodyPr>
            <a:normAutofit/>
          </a:bodyPr>
          <a:lstStyle/>
          <a:p>
            <a:pPr eaLnBrk="1" fontAlgn="auto" hangingPunct="1">
              <a:spcBef>
                <a:spcPts val="0"/>
              </a:spcBef>
              <a:spcAft>
                <a:spcPts val="0"/>
              </a:spcAft>
              <a:buFont typeface="Arial" pitchFamily="34" charset="0"/>
              <a:buNone/>
              <a:defRPr/>
            </a:pPr>
            <a:r>
              <a:rPr lang="fr-FR" sz="1800" dirty="0">
                <a:solidFill>
                  <a:schemeClr val="bg1"/>
                </a:solidFill>
                <a:latin typeface="Arial" pitchFamily="34" charset="0"/>
                <a:cs typeface="Arial" pitchFamily="34" charset="0"/>
              </a:rPr>
              <a:t>LA RETRAITE PERSONNELLE DE BASE </a:t>
            </a:r>
          </a:p>
          <a:p>
            <a:pPr eaLnBrk="1" fontAlgn="auto" hangingPunct="1">
              <a:spcBef>
                <a:spcPts val="0"/>
              </a:spcBef>
              <a:spcAft>
                <a:spcPts val="0"/>
              </a:spcAft>
              <a:buFont typeface="Arial" pitchFamily="34" charset="0"/>
              <a:buNone/>
              <a:defRPr/>
            </a:pPr>
            <a:r>
              <a:rPr lang="fr-FR" sz="1800" dirty="0">
                <a:solidFill>
                  <a:schemeClr val="bg1"/>
                </a:solidFill>
                <a:latin typeface="Arial" pitchFamily="34" charset="0"/>
                <a:cs typeface="Arial" pitchFamily="34" charset="0"/>
              </a:rPr>
              <a:t>DU RÉGIME GÉNÉRAL</a:t>
            </a:r>
          </a:p>
          <a:p>
            <a:pPr eaLnBrk="1" fontAlgn="auto" hangingPunct="1">
              <a:spcBef>
                <a:spcPts val="0"/>
              </a:spcBef>
              <a:spcAft>
                <a:spcPts val="0"/>
              </a:spcAft>
              <a:buFont typeface="Arial" pitchFamily="34" charset="0"/>
              <a:buNone/>
              <a:defRPr/>
            </a:pPr>
            <a:endParaRPr lang="fr-FR" sz="1800" dirty="0">
              <a:solidFill>
                <a:schemeClr val="bg1"/>
              </a:solidFill>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fr-FR" sz="1800" dirty="0">
                <a:solidFill>
                  <a:schemeClr val="bg1"/>
                </a:solidFill>
                <a:latin typeface="Arial" pitchFamily="34" charset="0"/>
                <a:cs typeface="Arial" pitchFamily="34" charset="0"/>
              </a:rPr>
              <a:t>ET COMPLEMENTAIRE AGIRC-ARRCO</a:t>
            </a:r>
          </a:p>
          <a:p>
            <a:pPr eaLnBrk="1" fontAlgn="auto" hangingPunct="1">
              <a:spcBef>
                <a:spcPts val="0"/>
              </a:spcBef>
              <a:spcAft>
                <a:spcPts val="0"/>
              </a:spcAft>
              <a:buFont typeface="Arial" pitchFamily="34" charset="0"/>
              <a:buNone/>
              <a:defRPr/>
            </a:pPr>
            <a:endParaRPr lang="fr-FR" sz="1800" dirty="0">
              <a:solidFill>
                <a:schemeClr val="bg1"/>
              </a:solidFill>
              <a:latin typeface="Arial" pitchFamily="34" charset="0"/>
              <a:cs typeface="Arial" pitchFamily="34" charset="0"/>
            </a:endParaRPr>
          </a:p>
          <a:p>
            <a:pPr eaLnBrk="1" fontAlgn="auto" hangingPunct="1">
              <a:spcBef>
                <a:spcPts val="0"/>
              </a:spcBef>
              <a:spcAft>
                <a:spcPts val="0"/>
              </a:spcAft>
              <a:buFont typeface="Arial" pitchFamily="34" charset="0"/>
              <a:buNone/>
              <a:defRPr/>
            </a:pPr>
            <a:endParaRPr lang="fr-FR" sz="1800" dirty="0">
              <a:solidFill>
                <a:schemeClr val="bg1"/>
              </a:solidFill>
              <a:latin typeface="Arial" pitchFamily="34" charset="0"/>
              <a:cs typeface="Arial" pitchFamily="34" charset="0"/>
            </a:endParaRPr>
          </a:p>
          <a:p>
            <a:pPr algn="r" eaLnBrk="1" fontAlgn="auto" hangingPunct="1">
              <a:spcBef>
                <a:spcPts val="0"/>
              </a:spcBef>
              <a:spcAft>
                <a:spcPts val="0"/>
              </a:spcAft>
              <a:buFont typeface="Arial" pitchFamily="34" charset="0"/>
              <a:buNone/>
              <a:defRPr/>
            </a:pPr>
            <a:endParaRPr lang="fr-FR" sz="1800" dirty="0">
              <a:solidFill>
                <a:schemeClr val="bg1"/>
              </a:solidFill>
              <a:latin typeface="Arial" pitchFamily="34" charset="0"/>
              <a:cs typeface="Arial" pitchFamily="34" charset="0"/>
            </a:endParaRPr>
          </a:p>
        </p:txBody>
      </p:sp>
      <p:pic>
        <p:nvPicPr>
          <p:cNvPr id="4" name="Image 3">
            <a:extLst>
              <a:ext uri="{FF2B5EF4-FFF2-40B4-BE49-F238E27FC236}">
                <a16:creationId xmlns:a16="http://schemas.microsoft.com/office/drawing/2014/main" id="{2A136CEC-D1E0-4205-8C87-6497D42CF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686" y="4725144"/>
            <a:ext cx="2628404" cy="2007145"/>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10</a:t>
            </a:fld>
            <a:endParaRPr lang="fr-FR" dirty="0"/>
          </a:p>
        </p:txBody>
      </p:sp>
      <p:sp>
        <p:nvSpPr>
          <p:cNvPr id="2" name="Espace réservé du contenu 1"/>
          <p:cNvSpPr>
            <a:spLocks noGrp="1"/>
          </p:cNvSpPr>
          <p:nvPr>
            <p:ph idx="1"/>
          </p:nvPr>
        </p:nvSpPr>
        <p:spPr>
          <a:xfrm>
            <a:off x="107504" y="692150"/>
            <a:ext cx="8928992" cy="5977210"/>
          </a:xfrm>
        </p:spPr>
        <p:txBody>
          <a:bodyPr/>
          <a:lstStyle/>
          <a:p>
            <a:pPr marL="0" indent="0" algn="ctr">
              <a:buNone/>
            </a:pPr>
            <a:r>
              <a:rPr lang="fr-FR" sz="1800" b="1" u="sng" dirty="0"/>
              <a:t>La retraite anticipée des assurés handicapés :</a:t>
            </a:r>
          </a:p>
          <a:p>
            <a:pPr marL="0" indent="0" algn="ctr">
              <a:buNone/>
            </a:pPr>
            <a:endParaRPr lang="fr-FR" sz="600" b="1" u="sng" dirty="0"/>
          </a:p>
          <a:p>
            <a:pPr marL="0" indent="0">
              <a:buNone/>
            </a:pPr>
            <a:r>
              <a:rPr lang="fr-FR" sz="1400" dirty="0"/>
              <a:t>L’assuré handicapé pendant plusieurs années, peut partir à la retraite au taux maximum dès 55 ans au plus tôt. Pour cela, il doit répondre à plusieurs conditions :</a:t>
            </a:r>
          </a:p>
          <a:p>
            <a:pPr marL="0" indent="0">
              <a:buNone/>
            </a:pPr>
            <a:endParaRPr lang="fr-FR" sz="800" dirty="0"/>
          </a:p>
          <a:p>
            <a:r>
              <a:rPr lang="fr-FR" sz="1400" dirty="0"/>
              <a:t> </a:t>
            </a:r>
            <a:r>
              <a:rPr lang="fr-FR" sz="1400" dirty="0">
                <a:solidFill>
                  <a:srgbClr val="0070C0"/>
                </a:solidFill>
              </a:rPr>
              <a:t>Réunir un certain nombre de trimestres (ou durée d’assurance), tous régimes de base confondus. </a:t>
            </a:r>
          </a:p>
          <a:p>
            <a:pPr marL="0" indent="0">
              <a:buNone/>
            </a:pPr>
            <a:endParaRPr lang="fr-FR" sz="1000" dirty="0">
              <a:solidFill>
                <a:srgbClr val="0070C0"/>
              </a:solidFill>
            </a:endParaRPr>
          </a:p>
          <a:p>
            <a:r>
              <a:rPr lang="fr-FR" sz="1400" dirty="0">
                <a:solidFill>
                  <a:srgbClr val="0070C0"/>
                </a:solidFill>
              </a:rPr>
              <a:t>Réunir un nombre minimum de trimestres cotisés. Toutes les périodes de cotisations à un régime de retraite français ou de la zone d'application des règlements européens sont retenues. </a:t>
            </a:r>
            <a:r>
              <a:rPr lang="fr-FR" sz="1400" dirty="0"/>
              <a:t>Les périodes cotisées à l’étranger peuvent également être retenues si un accord de sécurité sociale est signé avec la France. Certains rachats, les trimestres d’assurance vieillesse des parents au foyer (AVPF) et les périodes de volontariat associatif, ne sont pas retenus dans la durée cotisée.</a:t>
            </a:r>
          </a:p>
          <a:p>
            <a:pPr marL="0" indent="0">
              <a:buNone/>
            </a:pPr>
            <a:endParaRPr lang="fr-FR" sz="1000" dirty="0"/>
          </a:p>
          <a:p>
            <a:r>
              <a:rPr lang="fr-FR" sz="1400" dirty="0">
                <a:solidFill>
                  <a:srgbClr val="0070C0"/>
                </a:solidFill>
              </a:rPr>
              <a:t> Avoir été atteint d’un taux d’incapacité permanente d’au moins 50 % ou d’un handicap de niveau comparable pendant les durées d’assurance totale et d’assurance cotisée exigées. </a:t>
            </a:r>
            <a:r>
              <a:rPr lang="fr-FR" sz="1400" dirty="0"/>
              <a:t>Cette condition doit être justifiée par un document de la commission qui s’est prononcée sur votre handicap.</a:t>
            </a:r>
          </a:p>
          <a:p>
            <a:pPr marL="0" indent="0">
              <a:buNone/>
            </a:pPr>
            <a:endParaRPr lang="fr-FR" sz="1200" dirty="0"/>
          </a:p>
          <a:p>
            <a:pPr marL="0" indent="0" algn="ctr">
              <a:buNone/>
            </a:pPr>
            <a:r>
              <a:rPr lang="fr-FR" sz="1800" b="1" u="sng" dirty="0"/>
              <a:t>A noter :</a:t>
            </a:r>
          </a:p>
          <a:p>
            <a:pPr marL="0" indent="0" algn="ctr">
              <a:buNone/>
            </a:pPr>
            <a:endParaRPr lang="fr-FR" sz="1200" b="1" u="sng" dirty="0"/>
          </a:p>
          <a:p>
            <a:r>
              <a:rPr lang="fr-FR" sz="1400" dirty="0"/>
              <a:t>La reconnaissance de travailleur handicapé est prise en compte pour les périodes situées jusqu’au </a:t>
            </a:r>
            <a:r>
              <a:rPr lang="fr-FR" sz="1400" dirty="0">
                <a:solidFill>
                  <a:srgbClr val="FF0000"/>
                </a:solidFill>
              </a:rPr>
              <a:t>31/12/2015.</a:t>
            </a:r>
          </a:p>
          <a:p>
            <a:pPr marL="0" indent="0">
              <a:buNone/>
            </a:pPr>
            <a:endParaRPr lang="fr-FR" sz="1000" dirty="0"/>
          </a:p>
          <a:p>
            <a:pPr>
              <a:buFont typeface="Arial" panose="020B0604020202020204" pitchFamily="34" charset="0"/>
              <a:buChar char="•"/>
            </a:pPr>
            <a:r>
              <a:rPr lang="fr-FR" sz="1400" dirty="0">
                <a:solidFill>
                  <a:srgbClr val="FF0000"/>
                </a:solidFill>
              </a:rPr>
              <a:t>Une majoration du montant de la retraite anticipée </a:t>
            </a:r>
            <a:r>
              <a:rPr lang="fr-FR" sz="1400" dirty="0"/>
              <a:t>est accordée si l’assuré ne réunit pas la durée d’assurance maximum au régime général. Le montant de cette majoration dépend du nombre de trimestres cotisés tout en étant handicapé.</a:t>
            </a:r>
          </a:p>
          <a:p>
            <a:endParaRPr lang="fr-FR" sz="1200" dirty="0"/>
          </a:p>
          <a:p>
            <a:endParaRPr lang="fr-FR" sz="1200" dirty="0"/>
          </a:p>
          <a:p>
            <a:endParaRPr lang="fr-FR" sz="1200" dirty="0"/>
          </a:p>
          <a:p>
            <a:pPr marL="0" indent="0">
              <a:buNone/>
            </a:pPr>
            <a:endParaRPr lang="fr-FR" sz="1200" dirty="0"/>
          </a:p>
          <a:p>
            <a:pPr marL="0" indent="0">
              <a:buNone/>
            </a:pPr>
            <a:endParaRPr lang="fr-FR" sz="1200" dirty="0"/>
          </a:p>
          <a:p>
            <a:pPr marL="0" indent="0">
              <a:buNone/>
            </a:pPr>
            <a:endParaRPr lang="fr-FR" sz="12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354137231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11</a:t>
            </a:fld>
            <a:endParaRPr lang="fr-FR" dirty="0"/>
          </a:p>
        </p:txBody>
      </p:sp>
      <p:sp>
        <p:nvSpPr>
          <p:cNvPr id="2" name="Espace réservé du contenu 1"/>
          <p:cNvSpPr>
            <a:spLocks noGrp="1"/>
          </p:cNvSpPr>
          <p:nvPr>
            <p:ph idx="1"/>
          </p:nvPr>
        </p:nvSpPr>
        <p:spPr>
          <a:xfrm>
            <a:off x="325139" y="584684"/>
            <a:ext cx="8229600" cy="5544616"/>
          </a:xfrm>
        </p:spPr>
        <p:txBody>
          <a:bodyPr/>
          <a:lstStyle/>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8" name="Image 7">
            <a:extLst>
              <a:ext uri="{FF2B5EF4-FFF2-40B4-BE49-F238E27FC236}">
                <a16:creationId xmlns:a16="http://schemas.microsoft.com/office/drawing/2014/main" id="{C8CD1903-93D4-4895-AEA1-2F46F4ECF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88" y="836712"/>
            <a:ext cx="8741392" cy="4824533"/>
          </a:xfrm>
          <a:prstGeom prst="rect">
            <a:avLst/>
          </a:prstGeom>
        </p:spPr>
      </p:pic>
    </p:spTree>
    <p:extLst>
      <p:ext uri="{BB962C8B-B14F-4D97-AF65-F5344CB8AC3E}">
        <p14:creationId xmlns:p14="http://schemas.microsoft.com/office/powerpoint/2010/main" val="423290435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12</a:t>
            </a:fld>
            <a:endParaRPr lang="fr-FR" dirty="0"/>
          </a:p>
        </p:txBody>
      </p:sp>
      <p:sp>
        <p:nvSpPr>
          <p:cNvPr id="2" name="Espace réservé du contenu 1"/>
          <p:cNvSpPr>
            <a:spLocks noGrp="1"/>
          </p:cNvSpPr>
          <p:nvPr>
            <p:ph idx="1"/>
          </p:nvPr>
        </p:nvSpPr>
        <p:spPr>
          <a:xfrm>
            <a:off x="325139" y="584684"/>
            <a:ext cx="8229600" cy="5544616"/>
          </a:xfrm>
        </p:spPr>
        <p:txBody>
          <a:bodyPr/>
          <a:lstStyle/>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9" name="Image 8" descr="Une image contenant téléphone, téléphone mobile&#10;&#10;Description générée automatiquement">
            <a:extLst>
              <a:ext uri="{FF2B5EF4-FFF2-40B4-BE49-F238E27FC236}">
                <a16:creationId xmlns:a16="http://schemas.microsoft.com/office/drawing/2014/main" id="{8F82EA73-387C-40CA-8A75-5EA334494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07224"/>
            <a:ext cx="5932301" cy="5267326"/>
          </a:xfrm>
          <a:prstGeom prst="rect">
            <a:avLst/>
          </a:prstGeom>
        </p:spPr>
      </p:pic>
    </p:spTree>
    <p:extLst>
      <p:ext uri="{BB962C8B-B14F-4D97-AF65-F5344CB8AC3E}">
        <p14:creationId xmlns:p14="http://schemas.microsoft.com/office/powerpoint/2010/main" val="421344884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13</a:t>
            </a:fld>
            <a:endParaRPr lang="fr-FR"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12" name="Espace réservé du contenu 11" descr="Une image contenant capture d’écran&#10;&#10;Description générée automatiquement">
            <a:extLst>
              <a:ext uri="{FF2B5EF4-FFF2-40B4-BE49-F238E27FC236}">
                <a16:creationId xmlns:a16="http://schemas.microsoft.com/office/drawing/2014/main" id="{49759418-F8ED-46D6-BB56-6FA35587E7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412776"/>
            <a:ext cx="6912768" cy="3888432"/>
          </a:xfrm>
        </p:spPr>
      </p:pic>
    </p:spTree>
    <p:extLst>
      <p:ext uri="{BB962C8B-B14F-4D97-AF65-F5344CB8AC3E}">
        <p14:creationId xmlns:p14="http://schemas.microsoft.com/office/powerpoint/2010/main" val="40288038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a:xfrm>
            <a:off x="4572000" y="4941168"/>
            <a:ext cx="2133600" cy="365125"/>
          </a:xfrm>
        </p:spPr>
        <p:txBody>
          <a:bodyPr/>
          <a:lstStyle/>
          <a:p>
            <a:pPr>
              <a:defRPr/>
            </a:pPr>
            <a:fld id="{A99A2F4D-446D-479F-A059-BAC8A09FCC8D}" type="slidenum">
              <a:rPr lang="fr-FR" smtClean="0"/>
              <a:pPr>
                <a:defRPr/>
              </a:pPr>
              <a:t>14</a:t>
            </a:fld>
            <a:endParaRPr lang="fr-FR" dirty="0"/>
          </a:p>
        </p:txBody>
      </p:sp>
      <p:pic>
        <p:nvPicPr>
          <p:cNvPr id="5" name="Espace réservé du contenu 4" descr="dia_page1_retraite.jpg"/>
          <p:cNvPicPr>
            <a:picLocks noGrp="1" noChangeAspect="1"/>
          </p:cNvPicPr>
          <p:nvPr>
            <p:ph idx="1"/>
          </p:nvPr>
        </p:nvPicPr>
        <p:blipFill>
          <a:blip r:embed="rId2" cstate="print"/>
          <a:srcRect r="781"/>
          <a:stretch>
            <a:fillRect/>
          </a:stretch>
        </p:blipFill>
        <p:spPr bwMode="auto">
          <a:xfrm>
            <a:off x="-23434" y="-16964"/>
            <a:ext cx="9271766" cy="6858000"/>
          </a:xfrm>
          <a:prstGeom prst="rect">
            <a:avLst/>
          </a:prstGeom>
          <a:noFill/>
          <a:ln w="9525">
            <a:noFill/>
            <a:miter lim="800000"/>
            <a:headEnd/>
            <a:tailEnd/>
          </a:ln>
        </p:spPr>
      </p:pic>
      <p:sp>
        <p:nvSpPr>
          <p:cNvPr id="6" name="Rectangle 5"/>
          <p:cNvSpPr/>
          <p:nvPr/>
        </p:nvSpPr>
        <p:spPr>
          <a:xfrm>
            <a:off x="323528" y="5704332"/>
            <a:ext cx="6120680" cy="369332"/>
          </a:xfrm>
          <a:prstGeom prst="rect">
            <a:avLst/>
          </a:prstGeom>
        </p:spPr>
        <p:txBody>
          <a:bodyPr wrap="square">
            <a:spAutoFit/>
          </a:bodyPr>
          <a:lstStyle/>
          <a:p>
            <a:pPr marL="0" indent="0" algn="ctr">
              <a:buNone/>
            </a:pPr>
            <a:r>
              <a:rPr lang="fr-FR" dirty="0">
                <a:solidFill>
                  <a:schemeClr val="bg1"/>
                </a:solidFill>
              </a:rPr>
              <a:t>LA RETRAITE POUR INCAPACITÉ PERMANENTE </a:t>
            </a:r>
          </a:p>
        </p:txBody>
      </p:sp>
    </p:spTree>
    <p:extLst>
      <p:ext uri="{BB962C8B-B14F-4D97-AF65-F5344CB8AC3E}">
        <p14:creationId xmlns:p14="http://schemas.microsoft.com/office/powerpoint/2010/main" val="206282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15</a:t>
            </a:fld>
            <a:endParaRPr lang="fr-FR" dirty="0"/>
          </a:p>
        </p:txBody>
      </p:sp>
      <p:sp>
        <p:nvSpPr>
          <p:cNvPr id="2" name="Espace réservé du contenu 1"/>
          <p:cNvSpPr>
            <a:spLocks noGrp="1"/>
          </p:cNvSpPr>
          <p:nvPr>
            <p:ph idx="1"/>
          </p:nvPr>
        </p:nvSpPr>
        <p:spPr>
          <a:xfrm>
            <a:off x="107504" y="722313"/>
            <a:ext cx="9001000" cy="5803031"/>
          </a:xfrm>
        </p:spPr>
        <p:txBody>
          <a:bodyPr/>
          <a:lstStyle/>
          <a:p>
            <a:pPr marL="0" indent="0" algn="ctr">
              <a:buNone/>
            </a:pPr>
            <a:r>
              <a:rPr lang="fr-FR" sz="2400" dirty="0"/>
              <a:t>   </a:t>
            </a:r>
            <a:r>
              <a:rPr lang="fr-FR" sz="2400" b="1" u="sng" dirty="0"/>
              <a:t>La retraite pour incapacité permanente </a:t>
            </a:r>
          </a:p>
          <a:p>
            <a:pPr marL="0" indent="0">
              <a:buNone/>
            </a:pPr>
            <a:endParaRPr lang="fr-FR" sz="1100" b="1" dirty="0"/>
          </a:p>
          <a:p>
            <a:pPr marL="0" indent="0">
              <a:buNone/>
            </a:pPr>
            <a:r>
              <a:rPr lang="fr-FR" sz="1400" b="1" dirty="0">
                <a:latin typeface="Calibri" panose="020F0502020204030204" pitchFamily="34" charset="0"/>
                <a:cs typeface="Calibri" panose="020F0502020204030204" pitchFamily="34" charset="0"/>
              </a:rPr>
              <a:t>En cas d’incapacité permanente au titre d’une </a:t>
            </a:r>
            <a:r>
              <a:rPr lang="fr-FR" sz="1400" b="1" dirty="0">
                <a:solidFill>
                  <a:srgbClr val="0070C0"/>
                </a:solidFill>
                <a:latin typeface="Calibri" panose="020F0502020204030204" pitchFamily="34" charset="0"/>
                <a:cs typeface="Calibri" panose="020F0502020204030204" pitchFamily="34" charset="0"/>
              </a:rPr>
              <a:t>maladie professionnelle ou d’un accident de travail </a:t>
            </a:r>
            <a:r>
              <a:rPr lang="fr-FR" sz="1400" b="1" dirty="0">
                <a:latin typeface="Calibri" panose="020F0502020204030204" pitchFamily="34" charset="0"/>
                <a:cs typeface="Calibri" panose="020F0502020204030204" pitchFamily="34" charset="0"/>
              </a:rPr>
              <a:t>(hors accident de trajet), vous pouvez bénéficier, sous certaines conditions, </a:t>
            </a:r>
            <a:r>
              <a:rPr lang="fr-FR" sz="1400" b="1" dirty="0">
                <a:solidFill>
                  <a:srgbClr val="0070C0"/>
                </a:solidFill>
                <a:latin typeface="Calibri" panose="020F0502020204030204" pitchFamily="34" charset="0"/>
                <a:cs typeface="Calibri" panose="020F0502020204030204" pitchFamily="34" charset="0"/>
              </a:rPr>
              <a:t>d’une retraite à 60 ans au taux plein. </a:t>
            </a:r>
          </a:p>
          <a:p>
            <a:pPr marL="0" indent="0">
              <a:buNone/>
            </a:pPr>
            <a:endParaRPr lang="fr-FR" sz="1400" b="1" dirty="0">
              <a:solidFill>
                <a:srgbClr val="0070C0"/>
              </a:solidFill>
              <a:latin typeface="Calibri" panose="020F0502020204030204" pitchFamily="34" charset="0"/>
              <a:cs typeface="Calibri" panose="020F0502020204030204" pitchFamily="34" charset="0"/>
            </a:endParaRPr>
          </a:p>
          <a:p>
            <a:pPr marL="0" indent="0">
              <a:buNone/>
            </a:pPr>
            <a:r>
              <a:rPr lang="fr-FR" sz="1400" b="1" u="sng" dirty="0">
                <a:latin typeface="Calibri" panose="020F0502020204030204" pitchFamily="34" charset="0"/>
                <a:cs typeface="Calibri" panose="020F0502020204030204" pitchFamily="34" charset="0"/>
              </a:rPr>
              <a:t>Le taux d’incapacité permanente requis doit être d’au moins 10 %</a:t>
            </a:r>
            <a:r>
              <a:rPr lang="fr-FR" sz="1400" b="1" dirty="0">
                <a:latin typeface="Calibri" panose="020F0502020204030204" pitchFamily="34" charset="0"/>
                <a:cs typeface="Calibri" panose="020F0502020204030204" pitchFamily="34" charset="0"/>
              </a:rPr>
              <a:t> au titre d’une seule et même incapacité, soit d’une seule et même maladie professionnelle ou d’un seul et même accident du travail. (Régime général ou MSA)</a:t>
            </a:r>
          </a:p>
          <a:p>
            <a:pPr marL="0" indent="0">
              <a:buNone/>
            </a:pPr>
            <a:endParaRPr lang="fr-FR" sz="1400" b="1" dirty="0">
              <a:solidFill>
                <a:srgbClr val="0070C0"/>
              </a:solidFill>
              <a:latin typeface="Calibri" panose="020F0502020204030204" pitchFamily="34" charset="0"/>
              <a:cs typeface="Calibri" panose="020F0502020204030204" pitchFamily="34" charset="0"/>
            </a:endParaRPr>
          </a:p>
          <a:p>
            <a:pPr marL="0" indent="0" algn="ctr">
              <a:buNone/>
            </a:pPr>
            <a:r>
              <a:rPr lang="fr-FR" sz="1800" b="1" u="sng" dirty="0"/>
              <a:t>Quatre situations sont possibles </a:t>
            </a:r>
          </a:p>
          <a:p>
            <a:pPr marL="0" indent="0">
              <a:buNone/>
            </a:pPr>
            <a:endParaRPr lang="fr-FR" sz="1600" b="1" dirty="0"/>
          </a:p>
          <a:p>
            <a:pPr>
              <a:spcBef>
                <a:spcPts val="1000"/>
              </a:spcBef>
            </a:pPr>
            <a:r>
              <a:rPr lang="fr-FR" sz="1400" dirty="0">
                <a:solidFill>
                  <a:srgbClr val="FF0000"/>
                </a:solidFill>
              </a:rPr>
              <a:t>Situation 1</a:t>
            </a:r>
            <a:r>
              <a:rPr lang="fr-FR" sz="1400" dirty="0"/>
              <a:t> – </a:t>
            </a:r>
            <a:r>
              <a:rPr lang="fr-FR" sz="1400" u="sng" dirty="0">
                <a:solidFill>
                  <a:srgbClr val="0070C0"/>
                </a:solidFill>
              </a:rPr>
              <a:t>Lorsque l’i</a:t>
            </a:r>
            <a:r>
              <a:rPr lang="fr-FR" sz="1400" u="sng" dirty="0">
                <a:solidFill>
                  <a:srgbClr val="0070C0"/>
                </a:solidFill>
                <a:latin typeface="Calibri" panose="020F0502020204030204" pitchFamily="34" charset="0"/>
                <a:cs typeface="Calibri" panose="020F0502020204030204" pitchFamily="34" charset="0"/>
              </a:rPr>
              <a:t>ncapacité permanente supérieure ou égale à 20% résulte d’une maladie professionnelle:  </a:t>
            </a:r>
          </a:p>
          <a:p>
            <a:pPr marL="0" indent="0">
              <a:spcBef>
                <a:spcPts val="1000"/>
              </a:spcBef>
              <a:buNone/>
            </a:pPr>
            <a:r>
              <a:rPr lang="fr-FR" sz="1400" dirty="0">
                <a:latin typeface="Calibri" panose="020F0502020204030204" pitchFamily="34" charset="0"/>
                <a:cs typeface="Calibri" panose="020F0502020204030204" pitchFamily="34" charset="0"/>
              </a:rPr>
              <a:t>          Lorsque l’incapacité permanente résulte d’une maladie professionnelle, elle doit être prise en considération en tant que telle, sans   aucune condition liée à sa nature. </a:t>
            </a:r>
          </a:p>
          <a:p>
            <a:pPr marL="0" lvl="0" indent="0">
              <a:spcBef>
                <a:spcPts val="1000"/>
              </a:spcBef>
              <a:buNone/>
            </a:pPr>
            <a:r>
              <a:rPr lang="fr-FR" sz="1400" dirty="0">
                <a:latin typeface="Calibri" panose="020F0502020204030204" pitchFamily="34" charset="0"/>
                <a:cs typeface="Calibri" panose="020F0502020204030204" pitchFamily="34" charset="0"/>
              </a:rPr>
              <a:t>              - Dès lors que son taux est supérieur ou égal à 20%, elle ouvre droit  automatiquement à la retraite pour pénibilité.</a:t>
            </a:r>
          </a:p>
          <a:p>
            <a:pPr>
              <a:spcBef>
                <a:spcPts val="1000"/>
              </a:spcBef>
            </a:pPr>
            <a:r>
              <a:rPr lang="fr-FR" sz="1400" dirty="0">
                <a:solidFill>
                  <a:srgbClr val="FF0000"/>
                </a:solidFill>
                <a:latin typeface="Calibri" panose="020F0502020204030204" pitchFamily="34" charset="0"/>
                <a:cs typeface="Calibri" panose="020F0502020204030204" pitchFamily="34" charset="0"/>
              </a:rPr>
              <a:t>Situation 2</a:t>
            </a:r>
            <a:r>
              <a:rPr lang="fr-FR" sz="1400" dirty="0">
                <a:latin typeface="Calibri" panose="020F0502020204030204" pitchFamily="34" charset="0"/>
                <a:cs typeface="Calibri" panose="020F0502020204030204" pitchFamily="34" charset="0"/>
              </a:rPr>
              <a:t> - </a:t>
            </a:r>
            <a:r>
              <a:rPr lang="fr-FR" sz="1400" u="sng" dirty="0">
                <a:solidFill>
                  <a:srgbClr val="0070C0"/>
                </a:solidFill>
                <a:latin typeface="Calibri" panose="020F0502020204030204" pitchFamily="34" charset="0"/>
                <a:cs typeface="Calibri" panose="020F0502020204030204" pitchFamily="34" charset="0"/>
              </a:rPr>
              <a:t>Lorsque l’incapacité permanente d’au moins 20% résulte en totalité ou en partie d’un AT: </a:t>
            </a:r>
          </a:p>
          <a:p>
            <a:pPr marL="0" indent="0">
              <a:spcBef>
                <a:spcPts val="1000"/>
              </a:spcBef>
              <a:buNone/>
            </a:pPr>
            <a:r>
              <a:rPr lang="fr-FR" sz="1400" dirty="0">
                <a:solidFill>
                  <a:srgbClr val="0070C0"/>
                </a:solidFill>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L’AT doit avoir entraîné des lésions identiques à celle d’une maladie  professionnelle.</a:t>
            </a:r>
          </a:p>
          <a:p>
            <a:pPr marL="0" indent="0">
              <a:spcBef>
                <a:spcPts val="1000"/>
              </a:spcBef>
              <a:buNone/>
            </a:pPr>
            <a:r>
              <a:rPr lang="fr-FR" sz="1400" dirty="0">
                <a:latin typeface="Calibri" panose="020F0502020204030204" pitchFamily="34" charset="0"/>
                <a:cs typeface="Calibri" panose="020F0502020204030204" pitchFamily="34" charset="0"/>
              </a:rPr>
              <a:t>              - L’identité des lésions est examinée par l’échelon régional du service médical.</a:t>
            </a:r>
          </a:p>
          <a:p>
            <a:pPr marL="0" indent="0">
              <a:spcBef>
                <a:spcPts val="1000"/>
              </a:spcBef>
              <a:buNone/>
            </a:pPr>
            <a:r>
              <a:rPr lang="fr-FR" sz="1400" dirty="0">
                <a:latin typeface="Calibri" panose="020F0502020204030204" pitchFamily="34" charset="0"/>
                <a:cs typeface="Calibri" panose="020F0502020204030204" pitchFamily="34" charset="0"/>
              </a:rPr>
              <a:t>              - L’avis du médecin conseil s’impose aux caisses de retraite.</a:t>
            </a:r>
          </a:p>
          <a:p>
            <a:pPr marL="0" indent="0">
              <a:spcBef>
                <a:spcPts val="1000"/>
              </a:spcBef>
              <a:buNone/>
            </a:pPr>
            <a:endParaRPr lang="fr-FR" sz="1100" dirty="0">
              <a:solidFill>
                <a:srgbClr val="FF0000"/>
              </a:solidFill>
              <a:latin typeface="Calibri" panose="020F0502020204030204" pitchFamily="34" charset="0"/>
              <a:cs typeface="Calibri" panose="020F0502020204030204" pitchFamily="34" charset="0"/>
            </a:endParaRPr>
          </a:p>
          <a:p>
            <a:pPr marL="0" indent="0">
              <a:buNone/>
            </a:pPr>
            <a:endParaRPr lang="fr-FR" sz="1100" dirty="0"/>
          </a:p>
          <a:p>
            <a:pPr marL="0" indent="0">
              <a:buNone/>
            </a:pPr>
            <a:endParaRPr lang="fr-FR" sz="1100" dirty="0"/>
          </a:p>
          <a:p>
            <a:pPr marL="0" indent="0">
              <a:buNone/>
            </a:pPr>
            <a:endParaRPr lang="fr-FR" sz="1050" dirty="0"/>
          </a:p>
          <a:p>
            <a:pPr marL="0" indent="0">
              <a:buNone/>
            </a:pPr>
            <a:endParaRPr lang="fr-FR" sz="11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134241854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16</a:t>
            </a:fld>
            <a:endParaRPr lang="fr-FR" dirty="0"/>
          </a:p>
        </p:txBody>
      </p:sp>
      <p:sp>
        <p:nvSpPr>
          <p:cNvPr id="2" name="Espace réservé du contenu 1"/>
          <p:cNvSpPr>
            <a:spLocks noGrp="1"/>
          </p:cNvSpPr>
          <p:nvPr>
            <p:ph idx="1"/>
          </p:nvPr>
        </p:nvSpPr>
        <p:spPr>
          <a:xfrm>
            <a:off x="107504" y="722313"/>
            <a:ext cx="9001000" cy="5803031"/>
          </a:xfrm>
        </p:spPr>
        <p:txBody>
          <a:bodyPr/>
          <a:lstStyle/>
          <a:p>
            <a:pPr marL="0" indent="0" algn="ctr">
              <a:buNone/>
            </a:pPr>
            <a:r>
              <a:rPr lang="fr-FR" sz="2400" dirty="0"/>
              <a:t>   </a:t>
            </a:r>
            <a:r>
              <a:rPr lang="fr-FR" sz="2400" b="1" u="sng" dirty="0"/>
              <a:t>La retraite pour incapacité permanente </a:t>
            </a:r>
          </a:p>
          <a:p>
            <a:pPr marL="0" indent="0">
              <a:lnSpc>
                <a:spcPct val="150000"/>
              </a:lnSpc>
              <a:spcBef>
                <a:spcPts val="1000"/>
              </a:spcBef>
              <a:buNone/>
              <a:defRPr/>
            </a:pPr>
            <a:r>
              <a:rPr lang="fr-FR" sz="1400" b="1" u="sng" noProof="0" dirty="0">
                <a:solidFill>
                  <a:srgbClr val="0070C0"/>
                </a:solidFill>
              </a:rPr>
              <a:t>Lorsque </a:t>
            </a:r>
            <a:r>
              <a:rPr lang="fr-FR" sz="1400" b="1" u="sng" dirty="0">
                <a:solidFill>
                  <a:srgbClr val="0070C0"/>
                </a:solidFill>
              </a:rPr>
              <a:t>l’</a:t>
            </a:r>
            <a:r>
              <a:rPr lang="fr-FR" sz="1400" b="1" u="sng" noProof="0" dirty="0">
                <a:solidFill>
                  <a:srgbClr val="0070C0"/>
                </a:solidFill>
              </a:rPr>
              <a:t>i</a:t>
            </a:r>
            <a:r>
              <a:rPr kumimoji="0" lang="fr-FR" sz="1400" b="1"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ncapacité permanente supérieure ou égale à 10% et inférieure ou égale à 20% :</a:t>
            </a:r>
          </a:p>
          <a:p>
            <a:pPr marL="0" marR="0" lvl="0" indent="0" defTabSz="914400" rtl="0" eaLnBrk="1" fontAlgn="base" latinLnBrk="0" hangingPunct="1">
              <a:lnSpc>
                <a:spcPct val="150000"/>
              </a:lnSpc>
              <a:spcBef>
                <a:spcPts val="1000"/>
              </a:spcBef>
              <a:spcAft>
                <a:spcPct val="0"/>
              </a:spcAft>
              <a:buClrTx/>
              <a:buSz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Il doit être établi, par la caisse de retraite, que vous avez justifié d’une activité professionnelle de 17 ans, laquelle est présumée être une durée d’exposition aux facteurs de risques professionnels.</a:t>
            </a:r>
          </a:p>
          <a:p>
            <a:pPr marL="0" marR="0" lvl="0" indent="0" defTabSz="914400" rtl="0" eaLnBrk="1" fontAlgn="base" latinLnBrk="0" hangingPunct="1">
              <a:lnSpc>
                <a:spcPct val="150000"/>
              </a:lnSpc>
              <a:spcBef>
                <a:spcPts val="1000"/>
              </a:spcBef>
              <a:spcAft>
                <a:spcPct val="0"/>
              </a:spcAft>
              <a:buClrTx/>
              <a:buSz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L'incapacité permanente et l'exposition aux facteurs de risques professionnels doivent  être liés.</a:t>
            </a:r>
          </a:p>
          <a:p>
            <a:pPr marL="0" marR="0" lvl="0" indent="0" defTabSz="914400" rtl="0" eaLnBrk="1" fontAlgn="base" latinLnBrk="0" hangingPunct="1">
              <a:lnSpc>
                <a:spcPct val="150000"/>
              </a:lnSpc>
              <a:spcBef>
                <a:spcPts val="1000"/>
              </a:spcBef>
              <a:spcAft>
                <a:spcPct val="0"/>
              </a:spcAft>
              <a:buClrTx/>
              <a:buSzTx/>
              <a:buNone/>
              <a:tabLst/>
              <a:defRPr/>
            </a:pPr>
            <a:endParaRPr kumimoji="0" lang="fr-F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lang="fr-FR" sz="1400" dirty="0">
                <a:solidFill>
                  <a:srgbClr val="FF0000"/>
                </a:solidFill>
                <a:latin typeface="Calibri" panose="020F0502020204030204" pitchFamily="34" charset="0"/>
                <a:cs typeface="Calibri" panose="020F0502020204030204" pitchFamily="34" charset="0"/>
              </a:rPr>
              <a:t>Situation 3</a:t>
            </a:r>
            <a:r>
              <a:rPr lang="fr-FR" sz="1400" dirty="0">
                <a:solidFill>
                  <a:prstClr val="black"/>
                </a:solidFill>
                <a:latin typeface="Calibri" panose="020F0502020204030204" pitchFamily="34" charset="0"/>
                <a:cs typeface="Calibri" panose="020F0502020204030204" pitchFamily="34" charset="0"/>
              </a:rPr>
              <a:t> -  </a:t>
            </a:r>
            <a:r>
              <a:rPr lang="fr-FR" sz="1400" u="sng" dirty="0">
                <a:solidFill>
                  <a:srgbClr val="0070C0"/>
                </a:solidFill>
                <a:latin typeface="Calibri" panose="020F0502020204030204" pitchFamily="34" charset="0"/>
                <a:cs typeface="Calibri" panose="020F0502020204030204" pitchFamily="34" charset="0"/>
              </a:rPr>
              <a:t>Lorsque l’incapacité permanente résulte d’une maladie professionnelle:</a:t>
            </a:r>
            <a:br>
              <a:rPr lang="fr-FR" sz="1400" u="sng" dirty="0">
                <a:solidFill>
                  <a:srgbClr val="0070C0"/>
                </a:solidFill>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 la condition de durée d’exposition aux facteurs de risques professionnels est</a:t>
            </a:r>
          </a:p>
          <a:p>
            <a:pPr marL="0" indent="0">
              <a:buNone/>
            </a:pPr>
            <a:r>
              <a:rPr lang="fr-FR" sz="1400" dirty="0">
                <a:latin typeface="Calibri" panose="020F0502020204030204" pitchFamily="34" charset="0"/>
                <a:cs typeface="Calibri" panose="020F0502020204030204" pitchFamily="34" charset="0"/>
              </a:rPr>
              <a:t>        supposée remplie si au moins 68 trimestres, validés par des cotisations à votre charge.       </a:t>
            </a:r>
            <a:br>
              <a:rPr lang="fr-FR" sz="1400" dirty="0">
                <a:latin typeface="Calibri" panose="020F0502020204030204" pitchFamily="34" charset="0"/>
                <a:cs typeface="Calibri" panose="020F0502020204030204" pitchFamily="34" charset="0"/>
              </a:rPr>
            </a:b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 le lien entre l'incapacité permanente et l'exposition aux facteurs de risques</a:t>
            </a:r>
          </a:p>
          <a:p>
            <a:pPr marL="0" indent="0">
              <a:buNone/>
            </a:pPr>
            <a:r>
              <a:rPr lang="fr-FR" sz="1400" dirty="0">
                <a:latin typeface="Calibri" panose="020F0502020204030204" pitchFamily="34" charset="0"/>
                <a:cs typeface="Calibri" panose="020F0502020204030204" pitchFamily="34" charset="0"/>
              </a:rPr>
              <a:t>        professionnels est présumé.</a:t>
            </a:r>
          </a:p>
          <a:p>
            <a:pPr marL="0" indent="0">
              <a:buNone/>
            </a:pPr>
            <a:endParaRPr lang="fr-FR" sz="1100" dirty="0">
              <a:latin typeface="Calibri" panose="020F0502020204030204" pitchFamily="34" charset="0"/>
              <a:cs typeface="Calibri" panose="020F0502020204030204" pitchFamily="34" charset="0"/>
            </a:endParaRPr>
          </a:p>
          <a:p>
            <a:pPr marL="0" indent="0">
              <a:buNone/>
            </a:pPr>
            <a:endParaRPr lang="fr-FR" sz="1100" dirty="0">
              <a:latin typeface="Calibri" panose="020F0502020204030204" pitchFamily="34" charset="0"/>
              <a:cs typeface="Calibri" panose="020F0502020204030204" pitchFamily="34" charset="0"/>
            </a:endParaRPr>
          </a:p>
          <a:p>
            <a:pPr marL="0" indent="0">
              <a:buNone/>
            </a:pPr>
            <a:br>
              <a:rPr lang="fr-FR" sz="1100" dirty="0">
                <a:latin typeface="Calibri" panose="020F0502020204030204" pitchFamily="34" charset="0"/>
                <a:cs typeface="Calibri" panose="020F0502020204030204" pitchFamily="34" charset="0"/>
              </a:rPr>
            </a:br>
            <a:endParaRPr kumimoji="0" lang="fr-FR" sz="11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a:buNone/>
            </a:pPr>
            <a:endParaRPr lang="fr-FR" sz="1400" b="1"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7" name="Picture 7">
            <a:extLst>
              <a:ext uri="{FF2B5EF4-FFF2-40B4-BE49-F238E27FC236}">
                <a16:creationId xmlns:a16="http://schemas.microsoft.com/office/drawing/2014/main" id="{72C95733-0A9F-49CA-9539-8EC93C9EC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037139"/>
            <a:ext cx="7217382"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17865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17</a:t>
            </a:fld>
            <a:endParaRPr lang="fr-FR" dirty="0"/>
          </a:p>
        </p:txBody>
      </p:sp>
      <p:sp>
        <p:nvSpPr>
          <p:cNvPr id="2" name="Espace réservé du contenu 1"/>
          <p:cNvSpPr>
            <a:spLocks noGrp="1"/>
          </p:cNvSpPr>
          <p:nvPr>
            <p:ph idx="1"/>
          </p:nvPr>
        </p:nvSpPr>
        <p:spPr>
          <a:xfrm>
            <a:off x="107504" y="722313"/>
            <a:ext cx="9001000" cy="5803031"/>
          </a:xfrm>
        </p:spPr>
        <p:txBody>
          <a:bodyPr/>
          <a:lstStyle/>
          <a:p>
            <a:pPr marL="0" indent="0" algn="ctr">
              <a:buNone/>
            </a:pPr>
            <a:r>
              <a:rPr lang="fr-FR" sz="2400" dirty="0"/>
              <a:t>   </a:t>
            </a:r>
            <a:r>
              <a:rPr lang="fr-FR" sz="2400" b="1" u="sng" dirty="0"/>
              <a:t>La retraite pour incapacité permanente </a:t>
            </a:r>
          </a:p>
          <a:p>
            <a:pPr marL="0" indent="0">
              <a:lnSpc>
                <a:spcPct val="150000"/>
              </a:lnSpc>
              <a:spcBef>
                <a:spcPts val="1000"/>
              </a:spcBef>
              <a:buNone/>
              <a:defRPr/>
            </a:pPr>
            <a:r>
              <a:rPr lang="fr-FR" sz="1400" b="1" u="sng" noProof="0" dirty="0">
                <a:solidFill>
                  <a:srgbClr val="0070C0"/>
                </a:solidFill>
              </a:rPr>
              <a:t>Lorsque </a:t>
            </a:r>
            <a:r>
              <a:rPr lang="fr-FR" sz="1400" b="1" u="sng" dirty="0">
                <a:solidFill>
                  <a:srgbClr val="0070C0"/>
                </a:solidFill>
              </a:rPr>
              <a:t>l’</a:t>
            </a:r>
            <a:r>
              <a:rPr lang="fr-FR" sz="1400" b="1" u="sng" noProof="0" dirty="0">
                <a:solidFill>
                  <a:srgbClr val="0070C0"/>
                </a:solidFill>
              </a:rPr>
              <a:t>i</a:t>
            </a:r>
            <a:r>
              <a:rPr kumimoji="0" lang="fr-FR" sz="1400" b="1"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ncapacité permanente supérieure ou égale à 10% et inférieure ou égale à 20% :</a:t>
            </a:r>
            <a:endParaRPr kumimoji="0" lang="fr-F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r>
              <a:rPr lang="fr-FR" sz="1400" dirty="0">
                <a:solidFill>
                  <a:srgbClr val="FF0000"/>
                </a:solidFill>
                <a:latin typeface="Calibri" panose="020F0502020204030204" pitchFamily="34" charset="0"/>
                <a:cs typeface="Calibri" panose="020F0502020204030204" pitchFamily="34" charset="0"/>
              </a:rPr>
              <a:t>Situation 4</a:t>
            </a:r>
            <a:r>
              <a:rPr lang="fr-FR" sz="1400" dirty="0">
                <a:solidFill>
                  <a:prstClr val="black"/>
                </a:solidFill>
                <a:latin typeface="Calibri" panose="020F0502020204030204" pitchFamily="34" charset="0"/>
                <a:cs typeface="Calibri" panose="020F0502020204030204" pitchFamily="34" charset="0"/>
              </a:rPr>
              <a:t> -  </a:t>
            </a:r>
            <a:r>
              <a:rPr lang="fr-FR" sz="1400" u="sng" dirty="0">
                <a:solidFill>
                  <a:srgbClr val="0070C0"/>
                </a:solidFill>
                <a:latin typeface="Calibri" panose="020F0502020204030204" pitchFamily="34" charset="0"/>
                <a:cs typeface="Calibri" panose="020F0502020204030204" pitchFamily="34" charset="0"/>
              </a:rPr>
              <a:t>Lorsque l’incapacité permanente résulte d’un AT:</a:t>
            </a:r>
            <a:br>
              <a:rPr lang="fr-FR" sz="1400" u="sng" dirty="0">
                <a:solidFill>
                  <a:srgbClr val="0070C0"/>
                </a:solidFill>
                <a:latin typeface="Calibri" panose="020F0502020204030204" pitchFamily="34" charset="0"/>
                <a:cs typeface="Calibri" panose="020F0502020204030204" pitchFamily="34" charset="0"/>
              </a:rPr>
            </a:br>
            <a:endParaRPr lang="fr-FR" sz="1400" b="1" dirty="0">
              <a:latin typeface="Calibri" panose="020F0502020204030204" pitchFamily="34" charset="0"/>
              <a:cs typeface="Calibri" panose="020F0502020204030204" pitchFamily="34" charset="0"/>
            </a:endParaRPr>
          </a:p>
          <a:p>
            <a:pPr marL="0" indent="0">
              <a:buNone/>
            </a:pPr>
            <a:r>
              <a:rPr lang="fr-FR" sz="1400" dirty="0">
                <a:latin typeface="Calibri" panose="020F0502020204030204" pitchFamily="34" charset="0"/>
                <a:cs typeface="Calibri" panose="020F0502020204030204" pitchFamily="34" charset="0"/>
              </a:rPr>
              <a:t>                -   en premier lieu, l’identité des lésions est examinée par l’échelon régional du service médical de la même manière que pour un taux d’incapacité permanente de 20 % (AT).</a:t>
            </a:r>
            <a:br>
              <a:rPr lang="fr-FR" sz="1400" dirty="0">
                <a:latin typeface="Calibri" panose="020F0502020204030204" pitchFamily="34" charset="0"/>
                <a:cs typeface="Calibri" panose="020F0502020204030204" pitchFamily="34" charset="0"/>
              </a:rPr>
            </a:br>
            <a:r>
              <a:rPr lang="fr-FR" sz="1400" dirty="0">
                <a:latin typeface="Calibri" panose="020F0502020204030204" pitchFamily="34" charset="0"/>
                <a:cs typeface="Calibri" panose="020F0502020204030204" pitchFamily="34" charset="0"/>
              </a:rPr>
              <a:t> </a:t>
            </a:r>
          </a:p>
          <a:p>
            <a:pPr marL="0" indent="0">
              <a:buNone/>
            </a:pPr>
            <a:r>
              <a:rPr lang="fr-FR" sz="1400" dirty="0">
                <a:latin typeface="Calibri" panose="020F0502020204030204" pitchFamily="34" charset="0"/>
                <a:cs typeface="Calibri" panose="020F0502020204030204" pitchFamily="34" charset="0"/>
              </a:rPr>
              <a:t>                 -   en second lieu, il doit être établi, par une commission pluridisciplinaire : d’une part, que vous avez été exposé pendant 17 ans à un ou plusieurs facteurs de risques professionnels et d’autre part, que l’incapacité permanente et l’exposition aux  facteurs de risques professionnels sont liées.</a:t>
            </a:r>
          </a:p>
          <a:p>
            <a:pPr marL="0" indent="0">
              <a:buNone/>
            </a:pPr>
            <a:br>
              <a:rPr lang="fr-FR" sz="1400" dirty="0">
                <a:latin typeface="Calibri" panose="020F0502020204030204" pitchFamily="34" charset="0"/>
                <a:cs typeface="Calibri" panose="020F0502020204030204" pitchFamily="34" charset="0"/>
              </a:rPr>
            </a:br>
            <a:r>
              <a:rPr lang="fr-FR" sz="1400" b="1" u="sng" dirty="0">
                <a:solidFill>
                  <a:srgbClr val="0070C0"/>
                </a:solidFill>
                <a:latin typeface="Calibri" panose="020F0502020204030204" pitchFamily="34" charset="0"/>
                <a:cs typeface="Calibri" panose="020F0502020204030204" pitchFamily="34" charset="0"/>
              </a:rPr>
              <a:t>Remarques</a:t>
            </a:r>
          </a:p>
          <a:p>
            <a:pPr fontAlgn="auto">
              <a:lnSpc>
                <a:spcPct val="170000"/>
              </a:lnSpc>
              <a:spcBef>
                <a:spcPts val="1000"/>
              </a:spcBef>
              <a:spcAft>
                <a:spcPts val="0"/>
              </a:spcAft>
              <a:defRPr/>
            </a:pP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Les incapacités permanentes issues d’un </a:t>
            </a:r>
            <a:r>
              <a:rPr kumimoji="0" lang="fr-FR" sz="140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accident de trajet </a:t>
            </a: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sont</a:t>
            </a:r>
            <a:r>
              <a:rPr lang="fr-FR" sz="1400" dirty="0">
                <a:latin typeface="Calibri" panose="020F0502020204030204" pitchFamily="34"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exclues du dispositif.</a:t>
            </a:r>
          </a:p>
          <a:p>
            <a:pPr fontAlgn="auto">
              <a:lnSpc>
                <a:spcPct val="170000"/>
              </a:lnSpc>
              <a:spcBef>
                <a:spcPts val="1000"/>
              </a:spcBef>
              <a:spcAft>
                <a:spcPts val="0"/>
              </a:spcAft>
              <a:defRPr/>
            </a:pP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Pour les </a:t>
            </a:r>
            <a:r>
              <a:rPr kumimoji="0" lang="fr-FR" sz="140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salariés agricoles </a:t>
            </a: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seulement les incapacités permanentes suite</a:t>
            </a:r>
            <a:r>
              <a:rPr lang="fr-FR" sz="1400" dirty="0">
                <a:latin typeface="Calibri" panose="020F0502020204030204" pitchFamily="34"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à des AT/MP reconnues à compter du 01/07/1973 pourront ouvrir un</a:t>
            </a:r>
            <a:r>
              <a:rPr lang="fr-FR" sz="1400" dirty="0">
                <a:latin typeface="Calibri" panose="020F0502020204030204" pitchFamily="34"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droit.</a:t>
            </a:r>
          </a:p>
          <a:p>
            <a:pPr fontAlgn="auto">
              <a:lnSpc>
                <a:spcPct val="170000"/>
              </a:lnSpc>
              <a:spcBef>
                <a:spcPts val="1000"/>
              </a:spcBef>
              <a:spcAft>
                <a:spcPts val="0"/>
              </a:spcAft>
              <a:defRPr/>
            </a:pPr>
            <a:r>
              <a:rPr kumimoji="0" lang="fr-FR"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Pour les </a:t>
            </a:r>
            <a:r>
              <a:rPr kumimoji="0" lang="fr-FR" sz="1400"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non-salariés agricoles </a:t>
            </a:r>
            <a:r>
              <a:rPr kumimoji="0" lang="fr-FR"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seulement les incapacités permanentes</a:t>
            </a:r>
            <a:r>
              <a:rPr lang="fr-FR" sz="1400" dirty="0">
                <a:latin typeface="Calibri" panose="020F0502020204030204" pitchFamily="34" charset="0"/>
                <a:ea typeface="Times New Roman" panose="02020603050405020304" pitchFamily="18"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suite à des AT/MP reconnues à compter du 01/04/2002 pourront ouvrir</a:t>
            </a:r>
            <a:r>
              <a:rPr lang="fr-FR" sz="1400" dirty="0">
                <a:latin typeface="Calibri" panose="020F0502020204030204" pitchFamily="34" charset="0"/>
                <a:ea typeface="Times New Roman" panose="02020603050405020304" pitchFamily="18"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un droit.</a:t>
            </a:r>
            <a:r>
              <a:rPr lang="fr-FR" sz="1400" dirty="0">
                <a:latin typeface="Calibri" panose="020F0502020204030204" pitchFamily="34" charset="0"/>
                <a:ea typeface="Times New Roman" panose="02020603050405020304" pitchFamily="18" charset="0"/>
                <a:cs typeface="Calibri" panose="020F0502020204030204" pitchFamily="34" charset="0"/>
              </a:rPr>
              <a:t> </a:t>
            </a:r>
            <a:r>
              <a:rPr kumimoji="0" lang="fr-FR" sz="1400" i="0" u="none"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(dates depuis lesquelles ces risques sont couverts par la MSA)</a:t>
            </a:r>
            <a:endParaRPr kumimoji="0" lang="fr-FR" sz="140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indent="0">
              <a:buNone/>
            </a:pPr>
            <a:endParaRPr kumimoji="0" lang="fr-FR" sz="1400" b="1" i="0" u="sng"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a:p>
            <a:pPr marL="0" indent="0">
              <a:buNone/>
            </a:pPr>
            <a:endParaRPr lang="fr-FR" sz="1400" b="1"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1400" dirty="0"/>
          </a:p>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133451106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18</a:t>
            </a:fld>
            <a:endParaRPr lang="fr-FR" dirty="0"/>
          </a:p>
        </p:txBody>
      </p:sp>
      <p:sp>
        <p:nvSpPr>
          <p:cNvPr id="2" name="Espace réservé du contenu 1"/>
          <p:cNvSpPr>
            <a:spLocks noGrp="1"/>
          </p:cNvSpPr>
          <p:nvPr>
            <p:ph idx="1"/>
          </p:nvPr>
        </p:nvSpPr>
        <p:spPr>
          <a:xfrm>
            <a:off x="119020" y="808635"/>
            <a:ext cx="8229600" cy="5933477"/>
          </a:xfrm>
        </p:spPr>
        <p:txBody>
          <a:bodyPr/>
          <a:lstStyle/>
          <a:p>
            <a:pPr>
              <a:buFontTx/>
              <a:buChar char="-"/>
              <a:defRPr/>
            </a:pPr>
            <a:endParaRPr lang="fr-FR" sz="2400" dirty="0"/>
          </a:p>
          <a:p>
            <a:pPr marL="0" indent="0" algn="ctr">
              <a:buNone/>
            </a:pPr>
            <a:endParaRPr lang="fr-FR" sz="5400" b="1" dirty="0"/>
          </a:p>
          <a:p>
            <a:pPr marL="0" indent="0" algn="ctr">
              <a:buNone/>
            </a:pPr>
            <a:endParaRPr lang="fr-FR" sz="2000" b="1" dirty="0"/>
          </a:p>
          <a:p>
            <a:pPr>
              <a:buFontTx/>
              <a:buChar char="-"/>
            </a:pPr>
            <a:endParaRPr lang="fr-FR" sz="2000" dirty="0"/>
          </a:p>
          <a:p>
            <a:pPr marL="0" indent="0">
              <a:buNone/>
            </a:pPr>
            <a:endParaRPr lang="fr-FR" sz="2000" dirty="0"/>
          </a:p>
        </p:txBody>
      </p:sp>
      <p:pic>
        <p:nvPicPr>
          <p:cNvPr id="7"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827584" y="4437112"/>
            <a:ext cx="5184254" cy="369332"/>
          </a:xfrm>
          <a:prstGeom prst="rect">
            <a:avLst/>
          </a:prstGeom>
          <a:noFill/>
        </p:spPr>
        <p:txBody>
          <a:bodyPr wrap="square" rtlCol="0">
            <a:spAutoFit/>
          </a:bodyPr>
          <a:lstStyle/>
          <a:p>
            <a:r>
              <a:rPr lang="fr-FR" dirty="0">
                <a:solidFill>
                  <a:schemeClr val="bg1"/>
                </a:solidFill>
              </a:rPr>
              <a:t>LA RETRAITE PROGRESSIVE</a:t>
            </a:r>
          </a:p>
        </p:txBody>
      </p:sp>
    </p:spTree>
    <p:extLst>
      <p:ext uri="{BB962C8B-B14F-4D97-AF65-F5344CB8AC3E}">
        <p14:creationId xmlns:p14="http://schemas.microsoft.com/office/powerpoint/2010/main" val="167792806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19</a:t>
            </a:fld>
            <a:endParaRPr lang="fr-FR" dirty="0"/>
          </a:p>
        </p:txBody>
      </p:sp>
      <p:sp>
        <p:nvSpPr>
          <p:cNvPr id="2" name="Espace réservé du contenu 1"/>
          <p:cNvSpPr>
            <a:spLocks noGrp="1"/>
          </p:cNvSpPr>
          <p:nvPr>
            <p:ph idx="1"/>
          </p:nvPr>
        </p:nvSpPr>
        <p:spPr>
          <a:xfrm>
            <a:off x="365760" y="663872"/>
            <a:ext cx="8229600" cy="5933477"/>
          </a:xfrm>
        </p:spPr>
        <p:txBody>
          <a:bodyPr/>
          <a:lstStyle/>
          <a:p>
            <a:pPr marL="0" indent="0" algn="ctr">
              <a:buNone/>
            </a:pPr>
            <a:r>
              <a:rPr lang="fr-FR" sz="2800" b="1" u="sng" dirty="0"/>
              <a:t>La retraite progressive </a:t>
            </a:r>
          </a:p>
          <a:p>
            <a:pPr marL="0" indent="0" algn="ctr">
              <a:buNone/>
            </a:pPr>
            <a:endParaRPr lang="fr-FR" sz="2000" b="1" dirty="0"/>
          </a:p>
          <a:p>
            <a:pPr marL="0" indent="0">
              <a:buNone/>
            </a:pPr>
            <a:r>
              <a:rPr lang="fr-FR" sz="2000" dirty="0"/>
              <a:t>Il est possible de bénéficier d’une retraite progressive, sous certaines conditions :</a:t>
            </a:r>
          </a:p>
          <a:p>
            <a:pPr marL="0" indent="0">
              <a:buNone/>
            </a:pPr>
            <a:endParaRPr lang="fr-FR" sz="2000" dirty="0"/>
          </a:p>
          <a:p>
            <a:pPr>
              <a:buFontTx/>
              <a:buChar char="-"/>
            </a:pPr>
            <a:r>
              <a:rPr lang="fr-FR" sz="2000" dirty="0">
                <a:solidFill>
                  <a:srgbClr val="0070C0"/>
                </a:solidFill>
              </a:rPr>
              <a:t>Être âgé de 60 ans au moins</a:t>
            </a:r>
          </a:p>
          <a:p>
            <a:pPr>
              <a:buFontTx/>
              <a:buChar char="-"/>
            </a:pPr>
            <a:r>
              <a:rPr lang="fr-FR" sz="2000" dirty="0">
                <a:solidFill>
                  <a:srgbClr val="0070C0"/>
                </a:solidFill>
              </a:rPr>
              <a:t>De justifier d’une durée d’assurance d’au moins 150 trimestres</a:t>
            </a:r>
          </a:p>
          <a:p>
            <a:pPr>
              <a:buFontTx/>
              <a:buChar char="-"/>
            </a:pPr>
            <a:r>
              <a:rPr lang="fr-FR" sz="2000" dirty="0">
                <a:solidFill>
                  <a:srgbClr val="0070C0"/>
                </a:solidFill>
              </a:rPr>
              <a:t>Exercer une activité à temps partiel entre 40 et 80 % d’un temps complet.</a:t>
            </a:r>
          </a:p>
          <a:p>
            <a:pPr>
              <a:buFontTx/>
              <a:buChar char="-"/>
            </a:pPr>
            <a:endParaRPr lang="fr-FR" sz="2000" dirty="0"/>
          </a:p>
          <a:p>
            <a:pPr marL="0" indent="0">
              <a:buNone/>
            </a:pPr>
            <a:r>
              <a:rPr lang="fr-FR" sz="2000" dirty="0"/>
              <a:t>La retraite versée est calculée en fonction de la carrière au moment de la demande. Un pourcentage correspondant à la diminution du temps de travail est appliqué. </a:t>
            </a:r>
          </a:p>
          <a:p>
            <a:pPr marL="0" indent="0">
              <a:buNone/>
            </a:pPr>
            <a:r>
              <a:rPr lang="fr-FR" sz="2000" dirty="0"/>
              <a:t>Un recalcul est effectué lors de la liquidation définitive de la pension (demande de retraite définitive). </a:t>
            </a:r>
          </a:p>
          <a:p>
            <a:pPr>
              <a:buFontTx/>
              <a:buChar char="-"/>
            </a:pPr>
            <a:endParaRPr lang="fr-FR" sz="2000" dirty="0"/>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106654454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a:t>
            </a:fld>
            <a:endParaRPr lang="fr-FR" dirty="0"/>
          </a:p>
        </p:txBody>
      </p:sp>
      <p:sp>
        <p:nvSpPr>
          <p:cNvPr id="2" name="Espace réservé du contenu 1"/>
          <p:cNvSpPr>
            <a:spLocks noGrp="1"/>
          </p:cNvSpPr>
          <p:nvPr>
            <p:ph idx="1"/>
          </p:nvPr>
        </p:nvSpPr>
        <p:spPr>
          <a:xfrm>
            <a:off x="467544" y="692150"/>
            <a:ext cx="8568952" cy="5977210"/>
          </a:xfrm>
        </p:spPr>
        <p:txBody>
          <a:bodyPr/>
          <a:lstStyle/>
          <a:p>
            <a:pPr marL="0" indent="0">
              <a:buNone/>
            </a:pPr>
            <a:r>
              <a:rPr lang="fr-FR" sz="1600" dirty="0"/>
              <a:t>Premier régime de retraite français, l'Assurance retraite couvre aujourd'hui plus de 36 millions d'assurés. </a:t>
            </a:r>
          </a:p>
          <a:p>
            <a:pPr marL="0" indent="0">
              <a:buNone/>
            </a:pPr>
            <a:r>
              <a:rPr lang="fr-FR" sz="1600" dirty="0"/>
              <a:t>C’est la retraite de base des salariés du secteur privé, des travailleurs indépendants, des contractuels de droit public et des artistes-auteurs.</a:t>
            </a:r>
          </a:p>
          <a:p>
            <a:pPr marL="0" indent="0">
              <a:buNone/>
            </a:pPr>
            <a:endParaRPr lang="fr-FR" sz="1200" dirty="0"/>
          </a:p>
          <a:p>
            <a:pPr marL="0" indent="0">
              <a:buNone/>
            </a:pPr>
            <a:r>
              <a:rPr lang="fr-FR" sz="1600" dirty="0">
                <a:solidFill>
                  <a:srgbClr val="0070C0"/>
                </a:solidFill>
              </a:rPr>
              <a:t>Au-delà du versement des retraites, elle développe son offre de service pour tous les assurés et mène une action sociale en direction des plus fragiles.</a:t>
            </a:r>
          </a:p>
          <a:p>
            <a:pPr marL="0" indent="0">
              <a:buNone/>
            </a:pPr>
            <a:endParaRPr lang="fr-FR" sz="1600" dirty="0"/>
          </a:p>
          <a:p>
            <a:pPr marL="0" indent="0" algn="ctr">
              <a:buNone/>
            </a:pPr>
            <a:r>
              <a:rPr lang="fr-FR" sz="1600" b="1" u="sng" dirty="0"/>
              <a:t>Nos chiffres-clés :</a:t>
            </a:r>
            <a:endParaRPr lang="fr-FR" sz="1600" dirty="0"/>
          </a:p>
          <a:p>
            <a:r>
              <a:rPr lang="fr-FR" sz="1600" dirty="0"/>
              <a:t>    21 millions de cotisants</a:t>
            </a:r>
          </a:p>
          <a:p>
            <a:r>
              <a:rPr lang="fr-FR" sz="1600" dirty="0"/>
              <a:t>    14,5 millions de retraités en 2019</a:t>
            </a:r>
          </a:p>
          <a:p>
            <a:r>
              <a:rPr lang="fr-FR" sz="1600" dirty="0"/>
              <a:t>    650 000 nouveaux </a:t>
            </a:r>
            <a:r>
              <a:rPr lang="fr-FR" sz="1600"/>
              <a:t>retraités en 2019</a:t>
            </a:r>
            <a:endParaRPr lang="fr-FR" sz="1600" dirty="0"/>
          </a:p>
          <a:p>
            <a:r>
              <a:rPr lang="fr-FR" sz="1600" dirty="0"/>
              <a:t>    78,8 millions de carrières gérées</a:t>
            </a:r>
          </a:p>
          <a:p>
            <a:r>
              <a:rPr lang="fr-FR" sz="1600" dirty="0"/>
              <a:t>    4,7 millions de consultations en ligne des relevés de carrière</a:t>
            </a:r>
          </a:p>
          <a:p>
            <a:r>
              <a:rPr lang="fr-FR" sz="1600" dirty="0"/>
              <a:t>    129,2 milliards d'euros de prestations versées en 2019</a:t>
            </a:r>
          </a:p>
          <a:p>
            <a:r>
              <a:rPr lang="fr-FR" sz="1600" dirty="0"/>
              <a:t>    220 agences retraite et 286 points d'accueil retraite</a:t>
            </a:r>
          </a:p>
          <a:p>
            <a:r>
              <a:rPr lang="fr-FR" sz="1600" dirty="0"/>
              <a:t>    332 400 bénéficiaires d'une aide individuelle au maintien à domicile</a:t>
            </a:r>
          </a:p>
          <a:p>
            <a:r>
              <a:rPr lang="fr-FR" sz="1600" dirty="0"/>
              <a:t>    14 258 salariés au sein de l'Assurance retraite</a:t>
            </a:r>
          </a:p>
          <a:p>
            <a:r>
              <a:rPr lang="fr-FR" sz="1600" dirty="0"/>
              <a:t>    90 % de nouveaux retraités satisfaits des services offerts</a:t>
            </a:r>
          </a:p>
          <a:p>
            <a:r>
              <a:rPr lang="fr-FR" sz="1600" dirty="0"/>
              <a:t>    10 millions d’espace personnels</a:t>
            </a:r>
          </a:p>
          <a:p>
            <a:r>
              <a:rPr lang="fr-FR" sz="1600" dirty="0"/>
              <a:t>    3,7 millions de visites sur le site internet chaque mois</a:t>
            </a:r>
          </a:p>
          <a:p>
            <a:pPr marL="0" indent="0">
              <a:buNone/>
            </a:pPr>
            <a:endParaRPr lang="fr-FR" sz="1600" dirty="0"/>
          </a:p>
          <a:p>
            <a:pPr marL="0" indent="0">
              <a:buNone/>
            </a:pPr>
            <a:endParaRPr lang="fr-FR" sz="16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194741706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20</a:t>
            </a:fld>
            <a:endParaRPr lang="fr-FR" dirty="0"/>
          </a:p>
        </p:txBody>
      </p:sp>
      <p:sp>
        <p:nvSpPr>
          <p:cNvPr id="2" name="Espace réservé du contenu 1"/>
          <p:cNvSpPr>
            <a:spLocks noGrp="1"/>
          </p:cNvSpPr>
          <p:nvPr>
            <p:ph idx="1"/>
          </p:nvPr>
        </p:nvSpPr>
        <p:spPr>
          <a:xfrm>
            <a:off x="467544" y="836712"/>
            <a:ext cx="8229600" cy="5544616"/>
          </a:xfrm>
        </p:spPr>
        <p:txBody>
          <a:bodyPr/>
          <a:lstStyle/>
          <a:p>
            <a:pPr marL="0" indent="0">
              <a:buNone/>
            </a:pPr>
            <a:r>
              <a:rPr lang="fr-FR" sz="2400" b="1" dirty="0"/>
              <a:t>                                  </a:t>
            </a:r>
            <a:r>
              <a:rPr lang="fr-FR" sz="2400" b="1" u="sng" dirty="0"/>
              <a:t>Calcul de la retraite</a:t>
            </a:r>
          </a:p>
          <a:p>
            <a:pPr marL="0" indent="0">
              <a:buNone/>
            </a:pPr>
            <a:endParaRPr lang="fr-FR" sz="2400" b="1" dirty="0"/>
          </a:p>
          <a:p>
            <a:pPr marL="0" indent="0">
              <a:buNone/>
            </a:pPr>
            <a:r>
              <a:rPr lang="fr-FR" sz="2000" dirty="0"/>
              <a:t>Depuis le 01/07/2017, la </a:t>
            </a:r>
            <a:r>
              <a:rPr lang="fr-FR" sz="2000" b="1" dirty="0">
                <a:solidFill>
                  <a:srgbClr val="FF0000"/>
                </a:solidFill>
              </a:rPr>
              <a:t>L</a:t>
            </a:r>
            <a:r>
              <a:rPr lang="fr-FR" sz="2000" dirty="0"/>
              <a:t>iquidation</a:t>
            </a:r>
            <a:r>
              <a:rPr lang="fr-FR" sz="2000" b="1" dirty="0"/>
              <a:t> </a:t>
            </a:r>
            <a:r>
              <a:rPr lang="fr-FR" sz="2000" b="1" dirty="0">
                <a:solidFill>
                  <a:srgbClr val="FF0000"/>
                </a:solidFill>
              </a:rPr>
              <a:t>U</a:t>
            </a:r>
            <a:r>
              <a:rPr lang="fr-FR" sz="2000" dirty="0"/>
              <a:t>nique</a:t>
            </a:r>
            <a:r>
              <a:rPr lang="fr-FR" sz="2000" b="1" dirty="0"/>
              <a:t> </a:t>
            </a:r>
            <a:r>
              <a:rPr lang="fr-FR" sz="2000" dirty="0"/>
              <a:t>des</a:t>
            </a:r>
            <a:r>
              <a:rPr lang="fr-FR" sz="2000" b="1" dirty="0"/>
              <a:t> </a:t>
            </a:r>
            <a:r>
              <a:rPr lang="fr-FR" sz="2000" b="1" dirty="0">
                <a:solidFill>
                  <a:srgbClr val="FF0000"/>
                </a:solidFill>
              </a:rPr>
              <a:t>R</a:t>
            </a:r>
            <a:r>
              <a:rPr lang="fr-FR" sz="2000" dirty="0"/>
              <a:t>égimes</a:t>
            </a:r>
            <a:r>
              <a:rPr lang="fr-FR" sz="2000" b="1" dirty="0"/>
              <a:t> </a:t>
            </a:r>
            <a:r>
              <a:rPr lang="fr-FR" sz="2000" b="1" dirty="0">
                <a:solidFill>
                  <a:srgbClr val="FF0000"/>
                </a:solidFill>
              </a:rPr>
              <a:t>A</a:t>
            </a:r>
            <a:r>
              <a:rPr lang="fr-FR" sz="2000" dirty="0"/>
              <a:t>lignés</a:t>
            </a:r>
            <a:r>
              <a:rPr lang="fr-FR" sz="2000" b="1" dirty="0"/>
              <a:t> (</a:t>
            </a:r>
            <a:r>
              <a:rPr lang="fr-FR" sz="2000" b="1" dirty="0">
                <a:solidFill>
                  <a:srgbClr val="FF0000"/>
                </a:solidFill>
              </a:rPr>
              <a:t>LURA</a:t>
            </a:r>
            <a:r>
              <a:rPr lang="fr-FR" sz="2000" b="1" dirty="0"/>
              <a:t>) </a:t>
            </a:r>
            <a:r>
              <a:rPr lang="fr-FR" sz="2000" dirty="0"/>
              <a:t>concerne les assurés nés à compter de 1953 qui ont relevé d'au moins 2 des régimes suivants :</a:t>
            </a:r>
          </a:p>
          <a:p>
            <a:pPr marL="0" indent="0">
              <a:buNone/>
            </a:pPr>
            <a:endParaRPr lang="fr-FR" sz="2000" dirty="0"/>
          </a:p>
          <a:p>
            <a:r>
              <a:rPr lang="fr-FR" sz="2000" dirty="0">
                <a:solidFill>
                  <a:srgbClr val="0070C0"/>
                </a:solidFill>
              </a:rPr>
              <a:t>régime général (RG) ;</a:t>
            </a:r>
          </a:p>
          <a:p>
            <a:r>
              <a:rPr lang="fr-FR" sz="2000" dirty="0">
                <a:solidFill>
                  <a:srgbClr val="0070C0"/>
                </a:solidFill>
              </a:rPr>
              <a:t>régime des salariés agricoles (SA) ;</a:t>
            </a:r>
          </a:p>
          <a:p>
            <a:r>
              <a:rPr lang="fr-FR" sz="2000" dirty="0">
                <a:solidFill>
                  <a:srgbClr val="0070C0"/>
                </a:solidFill>
              </a:rPr>
              <a:t>sécurité sociale des indépendants (professions artisanales, industrielles et commerciales (SSI ex RSI). </a:t>
            </a:r>
          </a:p>
          <a:p>
            <a:pPr marL="0" indent="0">
              <a:buNone/>
            </a:pPr>
            <a:endParaRPr lang="fr-FR" sz="2000" dirty="0">
              <a:solidFill>
                <a:srgbClr val="0070C0"/>
              </a:solidFill>
            </a:endParaRPr>
          </a:p>
          <a:p>
            <a:pPr marL="0" indent="0">
              <a:buNone/>
            </a:pPr>
            <a:r>
              <a:rPr lang="fr-FR" sz="2000" dirty="0"/>
              <a:t>La retraite est calculée et servie par un seul régime.</a:t>
            </a:r>
          </a:p>
          <a:p>
            <a:pPr marL="0" indent="0">
              <a:buNone/>
            </a:pPr>
            <a:r>
              <a:rPr lang="fr-FR" sz="2000" dirty="0"/>
              <a:t>Le régime compétent est déterminé au dépôt de la demande de retraite.</a:t>
            </a:r>
          </a:p>
          <a:p>
            <a:pPr marL="0" indent="0">
              <a:buNone/>
            </a:pPr>
            <a:r>
              <a:rPr lang="fr-FR" sz="2000" dirty="0"/>
              <a:t>En règle générale, le régime compétent est le dernier régime d'affiliation visé par la liquidation unique</a:t>
            </a:r>
            <a:r>
              <a:rPr lang="fr-FR" sz="2400" dirty="0"/>
              <a:t>. </a:t>
            </a:r>
          </a:p>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65719128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21</a:t>
            </a:fld>
            <a:endParaRPr lang="fr-FR" dirty="0"/>
          </a:p>
        </p:txBody>
      </p:sp>
      <p:sp>
        <p:nvSpPr>
          <p:cNvPr id="2" name="Espace réservé du contenu 1"/>
          <p:cNvSpPr>
            <a:spLocks noGrp="1"/>
          </p:cNvSpPr>
          <p:nvPr>
            <p:ph idx="1"/>
          </p:nvPr>
        </p:nvSpPr>
        <p:spPr>
          <a:xfrm>
            <a:off x="462180" y="835885"/>
            <a:ext cx="8229600" cy="5544616"/>
          </a:xfrm>
        </p:spPr>
        <p:txBody>
          <a:bodyPr/>
          <a:lstStyle/>
          <a:p>
            <a:pPr marL="0" indent="0">
              <a:buNone/>
            </a:pPr>
            <a:r>
              <a:rPr lang="fr-FR" sz="2000" dirty="0"/>
              <a:t>La retraite unique est calculée et payée comme si l'assuré n’avait relevé d’un seul des régimes visés. </a:t>
            </a:r>
          </a:p>
          <a:p>
            <a:pPr marL="0" indent="0">
              <a:buNone/>
            </a:pPr>
            <a:r>
              <a:rPr lang="fr-FR" sz="2000" dirty="0">
                <a:solidFill>
                  <a:srgbClr val="FF0000"/>
                </a:solidFill>
              </a:rPr>
              <a:t>Le régime compétent pour la liquidation unique calcule la retraite selon ses propres règles </a:t>
            </a:r>
            <a:r>
              <a:rPr lang="fr-FR" sz="2000" dirty="0"/>
              <a:t>compte tenu de 3 éléments : </a:t>
            </a:r>
          </a:p>
          <a:p>
            <a:pPr marL="0" indent="0">
              <a:buNone/>
            </a:pPr>
            <a:endParaRPr lang="fr-FR" sz="2000" dirty="0"/>
          </a:p>
          <a:p>
            <a:r>
              <a:rPr lang="fr-FR" sz="2000" dirty="0"/>
              <a:t>Le revenu annuel moyen, calculé à partir des salaires soumis à cotisations RG et SA et des revenus cotisés SSI ;</a:t>
            </a:r>
          </a:p>
          <a:p>
            <a:r>
              <a:rPr lang="fr-FR" sz="2000" dirty="0"/>
              <a:t>Le taux ;</a:t>
            </a:r>
          </a:p>
          <a:p>
            <a:r>
              <a:rPr lang="fr-FR" sz="2000" dirty="0"/>
              <a:t>La durée d'assurance, correspondant aux périodes d’assurance des régimes visés (RG/SA salariés/SSI).</a:t>
            </a:r>
          </a:p>
          <a:p>
            <a:pPr marL="0" indent="0">
              <a:buNone/>
            </a:pPr>
            <a:endParaRPr lang="fr-FR" sz="20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7" name="Image 6">
            <a:extLst>
              <a:ext uri="{FF2B5EF4-FFF2-40B4-BE49-F238E27FC236}">
                <a16:creationId xmlns:a16="http://schemas.microsoft.com/office/drawing/2014/main" id="{3536175F-5460-48FB-B22E-69DE3D4138B6}"/>
              </a:ext>
            </a:extLst>
          </p:cNvPr>
          <p:cNvPicPr>
            <a:picLocks noChangeAspect="1"/>
          </p:cNvPicPr>
          <p:nvPr/>
        </p:nvPicPr>
        <p:blipFill>
          <a:blip r:embed="rId3"/>
          <a:stretch>
            <a:fillRect/>
          </a:stretch>
        </p:blipFill>
        <p:spPr>
          <a:xfrm>
            <a:off x="539553" y="4509120"/>
            <a:ext cx="7993260" cy="1296144"/>
          </a:xfrm>
          <a:prstGeom prst="rect">
            <a:avLst/>
          </a:prstGeom>
        </p:spPr>
      </p:pic>
    </p:spTree>
    <p:extLst>
      <p:ext uri="{BB962C8B-B14F-4D97-AF65-F5344CB8AC3E}">
        <p14:creationId xmlns:p14="http://schemas.microsoft.com/office/powerpoint/2010/main" val="153720102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22</a:t>
            </a:fld>
            <a:endParaRPr lang="fr-FR" dirty="0"/>
          </a:p>
        </p:txBody>
      </p:sp>
      <p:sp>
        <p:nvSpPr>
          <p:cNvPr id="2" name="Espace réservé du contenu 1"/>
          <p:cNvSpPr>
            <a:spLocks noGrp="1"/>
          </p:cNvSpPr>
          <p:nvPr>
            <p:ph idx="1"/>
          </p:nvPr>
        </p:nvSpPr>
        <p:spPr>
          <a:xfrm>
            <a:off x="179388" y="836712"/>
            <a:ext cx="8517756" cy="5760640"/>
          </a:xfrm>
        </p:spPr>
        <p:txBody>
          <a:bodyPr/>
          <a:lstStyle/>
          <a:p>
            <a:pPr marL="0" indent="0" algn="ctr">
              <a:buNone/>
            </a:pPr>
            <a:r>
              <a:rPr lang="fr-FR" sz="2400" b="1" u="sng" dirty="0">
                <a:solidFill>
                  <a:srgbClr val="0070C0"/>
                </a:solidFill>
              </a:rPr>
              <a:t>Le revenu annuel moyen (RAM) </a:t>
            </a:r>
          </a:p>
          <a:p>
            <a:pPr marL="0" indent="0" algn="ctr">
              <a:buNone/>
            </a:pPr>
            <a:endParaRPr lang="fr-FR" sz="1200" dirty="0">
              <a:solidFill>
                <a:srgbClr val="0070C0"/>
              </a:solidFill>
            </a:endParaRPr>
          </a:p>
          <a:p>
            <a:r>
              <a:rPr lang="fr-FR" sz="2000" dirty="0"/>
              <a:t>Est égal à la somme des salaires annuels retenus, divisée par le nombre d'années correspondant (25 années pour les assurés nés à compter de 1948). </a:t>
            </a:r>
          </a:p>
          <a:p>
            <a:pPr marL="0" indent="0">
              <a:buNone/>
            </a:pPr>
            <a:endParaRPr lang="fr-FR" sz="2000" dirty="0"/>
          </a:p>
          <a:p>
            <a:r>
              <a:rPr lang="fr-FR" sz="2000" dirty="0"/>
              <a:t>Si l’assuré justifie de moins de 25  années de salaire, le RAM est calculé sur le nombre d’années présentes</a:t>
            </a:r>
          </a:p>
          <a:p>
            <a:pPr marL="0" indent="0" algn="ctr">
              <a:buNone/>
            </a:pPr>
            <a:r>
              <a:rPr lang="fr-FR" sz="2400" b="1" u="sng" dirty="0">
                <a:solidFill>
                  <a:srgbClr val="0070C0"/>
                </a:solidFill>
              </a:rPr>
              <a:t>Le taux</a:t>
            </a:r>
          </a:p>
          <a:p>
            <a:pPr marL="0" indent="0" algn="ctr">
              <a:buNone/>
            </a:pPr>
            <a:endParaRPr lang="fr-FR" sz="1200" b="1" u="sng" dirty="0"/>
          </a:p>
          <a:p>
            <a:pPr marL="0" indent="0">
              <a:buNone/>
            </a:pPr>
            <a:r>
              <a:rPr lang="fr-FR" sz="2000" dirty="0"/>
              <a:t>Il est appliqué pour le calcul de la retraite et il est déterminé en fonction :</a:t>
            </a:r>
          </a:p>
          <a:p>
            <a:r>
              <a:rPr lang="fr-FR" sz="2000" dirty="0"/>
              <a:t>De la durée d'assurance ;</a:t>
            </a:r>
          </a:p>
          <a:p>
            <a:r>
              <a:rPr lang="fr-FR" sz="2000" dirty="0"/>
              <a:t>De l'âge de l'assuré au point de départ ;</a:t>
            </a:r>
          </a:p>
          <a:p>
            <a:r>
              <a:rPr lang="fr-FR" sz="2000" dirty="0"/>
              <a:t>De la nature de la retraite.</a:t>
            </a:r>
          </a:p>
          <a:p>
            <a:r>
              <a:rPr lang="fr-FR" sz="2000" dirty="0"/>
              <a:t>Il est compris entre 37,5 % et 50 % pour l'assuré né après 1952</a:t>
            </a:r>
          </a:p>
          <a:p>
            <a:pPr marL="0" indent="0">
              <a:buNone/>
            </a:pPr>
            <a:endParaRPr lang="fr-FR" sz="2000" dirty="0"/>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282546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23</a:t>
            </a:fld>
            <a:endParaRPr lang="fr-FR" dirty="0"/>
          </a:p>
        </p:txBody>
      </p:sp>
      <p:sp>
        <p:nvSpPr>
          <p:cNvPr id="2" name="Espace réservé du contenu 1"/>
          <p:cNvSpPr>
            <a:spLocks noGrp="1"/>
          </p:cNvSpPr>
          <p:nvPr>
            <p:ph idx="1"/>
          </p:nvPr>
        </p:nvSpPr>
        <p:spPr>
          <a:xfrm>
            <a:off x="467544" y="836712"/>
            <a:ext cx="8229600" cy="5544616"/>
          </a:xfrm>
        </p:spPr>
        <p:txBody>
          <a:bodyPr/>
          <a:lstStyle/>
          <a:p>
            <a:pPr marL="0" indent="0" algn="ctr">
              <a:buNone/>
            </a:pPr>
            <a:r>
              <a:rPr lang="fr-FR" sz="2000" b="1" u="sng" dirty="0">
                <a:solidFill>
                  <a:srgbClr val="0070C0"/>
                </a:solidFill>
              </a:rPr>
              <a:t>Périodes retenues pour le taux :</a:t>
            </a:r>
          </a:p>
          <a:p>
            <a:pPr>
              <a:buFont typeface="Wingdings" panose="05000000000000000000" pitchFamily="2" charset="2"/>
              <a:buChar char="Ø"/>
            </a:pPr>
            <a:r>
              <a:rPr lang="fr-FR" sz="2000" dirty="0"/>
              <a:t>Périodes validées aux régimes LURA : </a:t>
            </a:r>
          </a:p>
          <a:p>
            <a:r>
              <a:rPr lang="fr-FR" sz="2000" dirty="0"/>
              <a:t>trimestres de cotisations obligatoires ou volontaires ;</a:t>
            </a:r>
          </a:p>
          <a:p>
            <a:r>
              <a:rPr lang="fr-FR" sz="2000" dirty="0"/>
              <a:t>périodes assimilées à des trimestres d'assurance ;</a:t>
            </a:r>
          </a:p>
          <a:p>
            <a:r>
              <a:rPr lang="fr-FR" sz="2000" dirty="0"/>
              <a:t>majorations de durée d'assurance (sauf la majoration pour âge) ;</a:t>
            </a:r>
          </a:p>
          <a:p>
            <a:r>
              <a:rPr lang="fr-FR" sz="2000" dirty="0"/>
              <a:t>périodes reconnues équivalentes.</a:t>
            </a:r>
          </a:p>
          <a:p>
            <a:pPr>
              <a:buFont typeface="Wingdings" panose="05000000000000000000" pitchFamily="2" charset="2"/>
              <a:buChar char="Ø"/>
            </a:pPr>
            <a:r>
              <a:rPr lang="fr-FR" sz="2000" dirty="0"/>
              <a:t>Périodes validées par les autres régimes français de </a:t>
            </a:r>
            <a:r>
              <a:rPr lang="fr-FR" sz="2000" dirty="0">
                <a:solidFill>
                  <a:srgbClr val="0070C0"/>
                </a:solidFill>
                <a:hlinkClick r:id="rId3" tooltip="Liste Régimes de base obligatoires de sécurité sociale   (Ce lien s'ouvre dans une nouvelle fenêtre)">
                  <a:extLst>
                    <a:ext uri="{A12FA001-AC4F-418D-AE19-62706E023703}">
                      <ahyp:hlinkClr xmlns:ahyp="http://schemas.microsoft.com/office/drawing/2018/hyperlinkcolor" val="tx"/>
                    </a:ext>
                  </a:extLst>
                </a:hlinkClick>
              </a:rPr>
              <a:t>base obligatoires</a:t>
            </a:r>
            <a:r>
              <a:rPr lang="fr-FR" sz="2000" dirty="0">
                <a:solidFill>
                  <a:srgbClr val="0070C0"/>
                </a:solidFill>
              </a:rPr>
              <a:t>, </a:t>
            </a:r>
            <a:r>
              <a:rPr lang="fr-FR" sz="2000" dirty="0"/>
              <a:t>telles qu'indiquées par ces régimes ; </a:t>
            </a:r>
          </a:p>
          <a:p>
            <a:pPr>
              <a:buFont typeface="Wingdings" panose="05000000000000000000" pitchFamily="2" charset="2"/>
              <a:buChar char="Ø"/>
            </a:pPr>
            <a:r>
              <a:rPr lang="fr-FR" sz="2000" dirty="0"/>
              <a:t>Périodes validées par un régime étranger, sous certaines conditions :</a:t>
            </a:r>
          </a:p>
          <a:p>
            <a:r>
              <a:rPr lang="fr-FR" sz="2000" dirty="0"/>
              <a:t>dans le cadre d'accords internationaux ou de coordination avec les collectivités d'outre-mer ; </a:t>
            </a:r>
          </a:p>
          <a:p>
            <a:r>
              <a:rPr lang="fr-FR" sz="2000" dirty="0"/>
              <a:t>dans le cadre des règlements européens, seulement pour la retraite communautaire ; </a:t>
            </a:r>
          </a:p>
          <a:p>
            <a:r>
              <a:rPr lang="fr-FR" sz="2000" dirty="0"/>
              <a:t>affiliation à une organisation internationale ou une institution européenne.</a:t>
            </a:r>
          </a:p>
          <a:p>
            <a:pPr marL="0" indent="0">
              <a:buNone/>
            </a:pPr>
            <a:r>
              <a:rPr lang="fr-FR" sz="2000" dirty="0">
                <a:solidFill>
                  <a:srgbClr val="FF0000"/>
                </a:solidFill>
              </a:rPr>
              <a:t>Il est retenu un maximum de 4 trimestres par année civile.</a:t>
            </a:r>
          </a:p>
          <a:p>
            <a:pPr marL="0" indent="0">
              <a:buNone/>
            </a:pPr>
            <a:r>
              <a:rPr lang="fr-FR" sz="2400" dirty="0"/>
              <a:t> </a:t>
            </a:r>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4256661514"/>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24</a:t>
            </a:fld>
            <a:endParaRPr lang="fr-FR" dirty="0"/>
          </a:p>
        </p:txBody>
      </p:sp>
      <p:sp>
        <p:nvSpPr>
          <p:cNvPr id="2" name="Espace réservé du contenu 1"/>
          <p:cNvSpPr>
            <a:spLocks noGrp="1"/>
          </p:cNvSpPr>
          <p:nvPr>
            <p:ph idx="1"/>
          </p:nvPr>
        </p:nvSpPr>
        <p:spPr>
          <a:xfrm>
            <a:off x="107504" y="836712"/>
            <a:ext cx="8928992" cy="5832648"/>
          </a:xfrm>
        </p:spPr>
        <p:txBody>
          <a:bodyPr/>
          <a:lstStyle/>
          <a:p>
            <a:pPr marL="0" indent="0" algn="ctr">
              <a:buNone/>
            </a:pPr>
            <a:r>
              <a:rPr lang="fr-FR" sz="1800" b="1" u="sng" dirty="0"/>
              <a:t>Durée d’assurance</a:t>
            </a:r>
          </a:p>
          <a:p>
            <a:pPr marL="0" indent="0">
              <a:buNone/>
            </a:pPr>
            <a:r>
              <a:rPr lang="fr-FR" sz="1600" dirty="0"/>
              <a:t>Le calcul prévoit une fraction correspondant au nombre de trimestres validés par les régimes LURA sur le nombre de trimestres correspondant à la durée maximum retenue,</a:t>
            </a:r>
          </a:p>
          <a:p>
            <a:pPr marL="0" indent="0">
              <a:buNone/>
            </a:pPr>
            <a:endParaRPr lang="fr-FR" sz="1600" dirty="0"/>
          </a:p>
          <a:p>
            <a:pPr marL="0" indent="0">
              <a:buNone/>
            </a:pPr>
            <a:r>
              <a:rPr lang="fr-FR" sz="1600" dirty="0">
                <a:solidFill>
                  <a:srgbClr val="FF0000"/>
                </a:solidFill>
              </a:rPr>
              <a:t>La durée d’assurance maximum retenue varie selon l'année de naissance de l'assuré. </a:t>
            </a:r>
            <a:r>
              <a:rPr lang="fr-FR" sz="1600" dirty="0"/>
              <a:t>(exemple 166 TR pour les assurés nés en 1957,  jusqu’à 172 TR pour les assurés nés à compter de 1973).</a:t>
            </a:r>
          </a:p>
          <a:p>
            <a:pPr marL="0" indent="0">
              <a:buNone/>
            </a:pPr>
            <a:endParaRPr lang="fr-FR" sz="1600" dirty="0"/>
          </a:p>
          <a:p>
            <a:pPr marL="0" indent="0">
              <a:buNone/>
            </a:pPr>
            <a:r>
              <a:rPr lang="fr-FR" sz="1600" dirty="0"/>
              <a:t>S'il ne réunit pas la durée d'assurance maximum, le montant de la retraite est réduit proportionnellement.</a:t>
            </a:r>
          </a:p>
          <a:p>
            <a:pPr marL="0" indent="0">
              <a:buNone/>
            </a:pPr>
            <a:r>
              <a:rPr lang="fr-FR" sz="1600" u="sng" dirty="0">
                <a:solidFill>
                  <a:srgbClr val="0070C0"/>
                </a:solidFill>
              </a:rPr>
              <a:t>Il faut donc dissocier 2 notions:</a:t>
            </a:r>
            <a:endParaRPr lang="fr-FR" sz="1600" dirty="0">
              <a:solidFill>
                <a:srgbClr val="0070C0"/>
              </a:solidFill>
            </a:endParaRPr>
          </a:p>
          <a:p>
            <a:pPr>
              <a:buFontTx/>
              <a:buChar char="-"/>
            </a:pPr>
            <a:r>
              <a:rPr lang="fr-FR" sz="1600" dirty="0"/>
              <a:t>Le taux plein pour lequel sont retenus les trimestres validés dans tous les régimes de base français et étrangers (CEE et conventions) selon l’accord applicable.</a:t>
            </a:r>
          </a:p>
          <a:p>
            <a:pPr>
              <a:buFontTx/>
              <a:buChar char="-"/>
            </a:pPr>
            <a:r>
              <a:rPr lang="fr-FR" sz="1600" dirty="0"/>
              <a:t>La pension entière pour laquelle ne sont retenus que les trimestres validés par les régimes LURA (RG, salariés agricoles, artisans, commerçants)</a:t>
            </a:r>
          </a:p>
          <a:p>
            <a:pPr marL="0" indent="0">
              <a:buNone/>
            </a:pPr>
            <a:endParaRPr lang="fr-FR" sz="16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7" name="Image 6" descr="Une image contenant capture d’écran&#10;&#10;Description générée automatiquement">
            <a:extLst>
              <a:ext uri="{FF2B5EF4-FFF2-40B4-BE49-F238E27FC236}">
                <a16:creationId xmlns:a16="http://schemas.microsoft.com/office/drawing/2014/main" id="{88C8909C-3ED7-48FF-9836-07B790FD7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76" y="4581128"/>
            <a:ext cx="6062602" cy="1984107"/>
          </a:xfrm>
          <a:prstGeom prst="rect">
            <a:avLst/>
          </a:prstGeom>
        </p:spPr>
      </p:pic>
    </p:spTree>
    <p:extLst>
      <p:ext uri="{BB962C8B-B14F-4D97-AF65-F5344CB8AC3E}">
        <p14:creationId xmlns:p14="http://schemas.microsoft.com/office/powerpoint/2010/main" val="3637825792"/>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25</a:t>
            </a:fld>
            <a:endParaRPr lang="fr-FR" dirty="0"/>
          </a:p>
        </p:txBody>
      </p:sp>
      <p:sp>
        <p:nvSpPr>
          <p:cNvPr id="2" name="Espace réservé du contenu 1"/>
          <p:cNvSpPr>
            <a:spLocks noGrp="1"/>
          </p:cNvSpPr>
          <p:nvPr>
            <p:ph idx="1"/>
          </p:nvPr>
        </p:nvSpPr>
        <p:spPr>
          <a:xfrm>
            <a:off x="365760" y="663872"/>
            <a:ext cx="8598852" cy="5981399"/>
          </a:xfrm>
        </p:spPr>
        <p:txBody>
          <a:bodyPr/>
          <a:lstStyle/>
          <a:p>
            <a:pPr marL="0" indent="0" algn="ctr">
              <a:buNone/>
              <a:defRPr/>
            </a:pPr>
            <a:r>
              <a:rPr lang="fr-FR" sz="2000" b="1" u="sng" dirty="0">
                <a:solidFill>
                  <a:srgbClr val="0070C0"/>
                </a:solidFill>
              </a:rPr>
              <a:t>Il existe également des dispositifs permettant d’avoir une pension au taux plein à l’âge de 65 ans:</a:t>
            </a:r>
          </a:p>
          <a:p>
            <a:pPr marL="0" indent="0" algn="ctr">
              <a:buNone/>
              <a:defRPr/>
            </a:pPr>
            <a:endParaRPr lang="fr-FR" sz="2000" b="1" u="sng" dirty="0"/>
          </a:p>
          <a:p>
            <a:pPr marL="0" indent="0">
              <a:buNone/>
            </a:pPr>
            <a:r>
              <a:rPr lang="fr-FR" sz="2000" dirty="0"/>
              <a:t>L' assuré né à partir du 01/07/1951 peut bénéficier du taux plein à 65 ans si :</a:t>
            </a:r>
          </a:p>
          <a:p>
            <a:r>
              <a:rPr lang="fr-FR" sz="2000" dirty="0"/>
              <a:t>il a interrompu son activité professionnelle en raison de sa qualité d'aidant familial ; </a:t>
            </a:r>
          </a:p>
          <a:p>
            <a:r>
              <a:rPr lang="fr-FR" sz="2000" dirty="0"/>
              <a:t>il a apporté une aide effective en qualité de salarié ou aidant familial à un enfant bénéficiaire de la prestation de compensation du handicap ; </a:t>
            </a:r>
          </a:p>
          <a:p>
            <a:r>
              <a:rPr lang="fr-FR" sz="2000" dirty="0"/>
              <a:t>ou est bénéficiaire de l’allocation des travailleurs de l'amiante. </a:t>
            </a:r>
          </a:p>
          <a:p>
            <a:pPr marL="0" indent="0">
              <a:buNone/>
            </a:pPr>
            <a:endParaRPr lang="fr-FR" sz="2000" dirty="0"/>
          </a:p>
          <a:p>
            <a:pPr marL="0" indent="0">
              <a:buNone/>
            </a:pPr>
            <a:r>
              <a:rPr lang="fr-FR" sz="2000" dirty="0"/>
              <a:t>L'assuré né entre le 01/07/1951 et le 31/12/1955 peut également bénéficier du taux plein à 65 ans si il remplit les 3 conditions suivantes:</a:t>
            </a:r>
          </a:p>
          <a:p>
            <a:r>
              <a:rPr lang="fr-FR" sz="2000" dirty="0"/>
              <a:t>il a eu ou élevé au moins 3 enfants ; </a:t>
            </a:r>
          </a:p>
          <a:p>
            <a:r>
              <a:rPr lang="fr-FR" sz="2000" dirty="0"/>
              <a:t>il a réduit ou cessé son activité professionnelle pour élever au moins un de ces enfants ; </a:t>
            </a:r>
          </a:p>
          <a:p>
            <a:r>
              <a:rPr lang="fr-FR" sz="2000" dirty="0"/>
              <a:t>et justifie d’une certaine durée d'assurance avant la cessation ou</a:t>
            </a:r>
          </a:p>
          <a:p>
            <a:pPr marL="0" indent="0">
              <a:buNone/>
            </a:pPr>
            <a:r>
              <a:rPr lang="fr-FR" sz="2000" dirty="0"/>
              <a:t>      la diminution de son activité. </a:t>
            </a:r>
          </a:p>
          <a:p>
            <a:pPr marL="0" indent="0">
              <a:buNone/>
              <a:defRPr/>
            </a:pPr>
            <a:endParaRPr lang="fr-FR" sz="2000" dirty="0"/>
          </a:p>
          <a:p>
            <a:pPr marL="0" indent="0">
              <a:buNone/>
              <a:defRPr/>
            </a:pPr>
            <a:endParaRPr lang="fr-FR" sz="2000" dirty="0"/>
          </a:p>
          <a:p>
            <a:pPr marL="0" indent="0">
              <a:buNone/>
              <a:defRPr/>
            </a:pPr>
            <a:endParaRPr lang="fr-FR" sz="2000" dirty="0"/>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355177036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3" name="Sous-titre 2"/>
          <p:cNvSpPr>
            <a:spLocks noGrp="1"/>
          </p:cNvSpPr>
          <p:nvPr>
            <p:ph type="subTitle" idx="1"/>
          </p:nvPr>
        </p:nvSpPr>
        <p:spPr>
          <a:xfrm>
            <a:off x="-288540" y="3429000"/>
            <a:ext cx="5688632" cy="2520280"/>
          </a:xfrm>
        </p:spPr>
        <p:txBody>
          <a:bodyPr>
            <a:normAutofit/>
          </a:bodyPr>
          <a:lstStyle/>
          <a:p>
            <a:pPr algn="l" fontAlgn="auto">
              <a:spcBef>
                <a:spcPts val="0"/>
              </a:spcBef>
              <a:spcAft>
                <a:spcPts val="0"/>
              </a:spcAft>
              <a:defRPr/>
            </a:pPr>
            <a:endParaRPr lang="fr-FR" sz="1800" dirty="0">
              <a:solidFill>
                <a:schemeClr val="bg1"/>
              </a:solidFill>
              <a:latin typeface="Arial" pitchFamily="34" charset="0"/>
              <a:cs typeface="Arial" pitchFamily="34" charset="0"/>
            </a:endParaRPr>
          </a:p>
          <a:p>
            <a:pPr algn="r" fontAlgn="auto">
              <a:spcBef>
                <a:spcPts val="0"/>
              </a:spcBef>
              <a:spcAft>
                <a:spcPts val="0"/>
              </a:spcAft>
              <a:defRPr/>
            </a:pPr>
            <a:r>
              <a:rPr lang="fr-FR" sz="3600" dirty="0">
                <a:solidFill>
                  <a:schemeClr val="tx1"/>
                </a:solidFill>
                <a:latin typeface="Arial" pitchFamily="34" charset="0"/>
                <a:cs typeface="Arial" pitchFamily="34" charset="0"/>
              </a:rPr>
              <a:t> </a:t>
            </a:r>
          </a:p>
          <a:p>
            <a:pPr algn="r" fontAlgn="auto">
              <a:spcBef>
                <a:spcPts val="0"/>
              </a:spcBef>
              <a:spcAft>
                <a:spcPts val="0"/>
              </a:spcAft>
              <a:defRPr/>
            </a:pPr>
            <a:r>
              <a:rPr lang="fr-FR" sz="3600" dirty="0">
                <a:solidFill>
                  <a:schemeClr val="bg1"/>
                </a:solidFill>
                <a:latin typeface="Arial" pitchFamily="34" charset="0"/>
                <a:cs typeface="Arial" pitchFamily="34" charset="0"/>
              </a:rPr>
              <a:t>Retraite Agirc-Arrco</a:t>
            </a:r>
          </a:p>
          <a:p>
            <a:pPr fontAlgn="auto">
              <a:spcBef>
                <a:spcPts val="0"/>
              </a:spcBef>
              <a:spcAft>
                <a:spcPts val="0"/>
              </a:spcAft>
              <a:defRPr/>
            </a:pPr>
            <a:r>
              <a:rPr lang="fr-FR" sz="3600" dirty="0">
                <a:solidFill>
                  <a:schemeClr val="bg1"/>
                </a:solidFill>
                <a:latin typeface="Arial" pitchFamily="34" charset="0"/>
                <a:cs typeface="Arial" pitchFamily="34" charset="0"/>
              </a:rPr>
              <a:t>           Particularités</a:t>
            </a:r>
          </a:p>
          <a:p>
            <a:pPr algn="r" eaLnBrk="1" fontAlgn="auto" hangingPunct="1">
              <a:spcBef>
                <a:spcPts val="0"/>
              </a:spcBef>
              <a:spcAft>
                <a:spcPts val="0"/>
              </a:spcAft>
              <a:buFont typeface="Arial" pitchFamily="34" charset="0"/>
              <a:buNone/>
              <a:defRPr/>
            </a:pPr>
            <a:endParaRPr lang="fr-FR" sz="3600" dirty="0">
              <a:solidFill>
                <a:schemeClr val="bg1"/>
              </a:solidFill>
              <a:latin typeface="Arial" pitchFamily="34" charset="0"/>
              <a:cs typeface="Arial" pitchFamily="34" charset="0"/>
            </a:endParaRPr>
          </a:p>
        </p:txBody>
      </p:sp>
      <p:pic>
        <p:nvPicPr>
          <p:cNvPr id="4" name="Image 3">
            <a:extLst>
              <a:ext uri="{FF2B5EF4-FFF2-40B4-BE49-F238E27FC236}">
                <a16:creationId xmlns:a16="http://schemas.microsoft.com/office/drawing/2014/main" id="{2975E206-7BEA-4446-B8C1-37CA9AEB1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32656"/>
            <a:ext cx="4338219" cy="3312822"/>
          </a:xfrm>
          <a:prstGeom prst="rect">
            <a:avLst/>
          </a:prstGeom>
        </p:spPr>
      </p:pic>
    </p:spTree>
    <p:extLst>
      <p:ext uri="{BB962C8B-B14F-4D97-AF65-F5344CB8AC3E}">
        <p14:creationId xmlns:p14="http://schemas.microsoft.com/office/powerpoint/2010/main" val="1980015466"/>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27</a:t>
            </a:fld>
            <a:endParaRPr lang="fr-FR" dirty="0"/>
          </a:p>
        </p:txBody>
      </p:sp>
      <p:sp>
        <p:nvSpPr>
          <p:cNvPr id="2" name="Espace réservé du contenu 1"/>
          <p:cNvSpPr>
            <a:spLocks noGrp="1"/>
          </p:cNvSpPr>
          <p:nvPr>
            <p:ph idx="1"/>
          </p:nvPr>
        </p:nvSpPr>
        <p:spPr>
          <a:xfrm>
            <a:off x="365760" y="663872"/>
            <a:ext cx="8229600" cy="5933477"/>
          </a:xfrm>
        </p:spPr>
        <p:txBody>
          <a:bodyPr/>
          <a:lstStyle/>
          <a:p>
            <a:pPr>
              <a:buFontTx/>
              <a:buChar char="-"/>
              <a:defRPr/>
            </a:pPr>
            <a:endParaRPr lang="fr-FR" sz="2400" dirty="0"/>
          </a:p>
          <a:p>
            <a:pPr marL="0" indent="0" algn="ctr">
              <a:buNone/>
            </a:pPr>
            <a:r>
              <a:rPr lang="fr-FR" sz="2400" b="1" u="sng" dirty="0">
                <a:solidFill>
                  <a:srgbClr val="0070C0"/>
                </a:solidFill>
              </a:rPr>
              <a:t>Calcul de la retraite complémentaire</a:t>
            </a:r>
          </a:p>
          <a:p>
            <a:pPr marL="0" indent="0">
              <a:buNone/>
            </a:pPr>
            <a:endParaRPr lang="fr-FR" sz="2400" i="1" dirty="0"/>
          </a:p>
          <a:p>
            <a:pPr marL="0" indent="0">
              <a:buNone/>
            </a:pPr>
            <a:endParaRPr lang="fr-FR" sz="2000" dirty="0"/>
          </a:p>
        </p:txBody>
      </p:sp>
      <p:sp>
        <p:nvSpPr>
          <p:cNvPr id="4" name="ZoneTexte 3"/>
          <p:cNvSpPr txBox="1"/>
          <p:nvPr/>
        </p:nvSpPr>
        <p:spPr>
          <a:xfrm>
            <a:off x="539552" y="260648"/>
            <a:ext cx="5201104" cy="461665"/>
          </a:xfrm>
          <a:prstGeom prst="rect">
            <a:avLst/>
          </a:prstGeom>
          <a:noFill/>
        </p:spPr>
        <p:txBody>
          <a:bodyPr wrap="none" rtlCol="0">
            <a:spAutoFit/>
          </a:bodyPr>
          <a:lstStyle/>
          <a:p>
            <a:r>
              <a:rPr lang="fr-FR" sz="2400" dirty="0"/>
              <a:t>Retraite Complémentaire Agirc-Arrco</a:t>
            </a:r>
          </a:p>
        </p:txBody>
      </p:sp>
      <p:pic>
        <p:nvPicPr>
          <p:cNvPr id="7" name="Picture 3">
            <a:extLst>
              <a:ext uri="{FF2B5EF4-FFF2-40B4-BE49-F238E27FC236}">
                <a16:creationId xmlns:a16="http://schemas.microsoft.com/office/drawing/2014/main" id="{D9E75DF0-1904-4002-BA71-54594E7E87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12976"/>
            <a:ext cx="3962224" cy="25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FDEDA523-6A84-404C-90C5-912DB6D04C51}"/>
              </a:ext>
            </a:extLst>
          </p:cNvPr>
          <p:cNvSpPr txBox="1"/>
          <p:nvPr/>
        </p:nvSpPr>
        <p:spPr>
          <a:xfrm>
            <a:off x="434986" y="3630610"/>
            <a:ext cx="3744416" cy="2431435"/>
          </a:xfrm>
          <a:prstGeom prst="rect">
            <a:avLst/>
          </a:prstGeom>
          <a:noFill/>
        </p:spPr>
        <p:txBody>
          <a:bodyPr wrap="square">
            <a:spAutoFit/>
          </a:bodyPr>
          <a:lstStyle/>
          <a:p>
            <a:pPr marL="285750" indent="-285750" algn="just">
              <a:buFont typeface="Arial" panose="020B0604020202020204" pitchFamily="34" charset="0"/>
              <a:buChar char="•"/>
            </a:pPr>
            <a:r>
              <a:rPr lang="fr-FR" sz="1400" dirty="0">
                <a:latin typeface="Exo 2 Medium" pitchFamily="50" charset="0"/>
              </a:rPr>
              <a:t>Vous êtes né(e) à partir du 1</a:t>
            </a:r>
            <a:r>
              <a:rPr lang="fr-FR" sz="1400" baseline="30000" dirty="0">
                <a:latin typeface="Exo 2 Medium" pitchFamily="50" charset="0"/>
              </a:rPr>
              <a:t>er</a:t>
            </a:r>
            <a:r>
              <a:rPr lang="fr-FR" sz="1400" dirty="0">
                <a:latin typeface="Exo 2 Medium" pitchFamily="50" charset="0"/>
              </a:rPr>
              <a:t>  janvier 1957 ? </a:t>
            </a:r>
          </a:p>
          <a:p>
            <a:pPr marL="285750" indent="-285750" algn="just">
              <a:buFont typeface="Arial" panose="020B0604020202020204" pitchFamily="34" charset="0"/>
              <a:buChar char="•"/>
            </a:pPr>
            <a:r>
              <a:rPr lang="fr-FR" sz="1400" dirty="0">
                <a:latin typeface="Exo 2 Medium" pitchFamily="50" charset="0"/>
              </a:rPr>
              <a:t>Vous êtes concernés par le dispositif </a:t>
            </a:r>
          </a:p>
          <a:p>
            <a:pPr algn="just"/>
            <a:r>
              <a:rPr lang="fr-FR" sz="1400" b="1" dirty="0">
                <a:solidFill>
                  <a:srgbClr val="77216B"/>
                </a:solidFill>
                <a:latin typeface="Exo 2 Medium" pitchFamily="50" charset="0"/>
              </a:rPr>
              <a:t>de minoration/majoration temporaire</a:t>
            </a:r>
            <a:r>
              <a:rPr lang="fr-FR" sz="1400" dirty="0">
                <a:latin typeface="Exo 2 Medium" pitchFamily="50" charset="0"/>
              </a:rPr>
              <a:t>.</a:t>
            </a:r>
          </a:p>
          <a:p>
            <a:pPr algn="just"/>
            <a:endParaRPr lang="fr-FR" sz="1400" dirty="0">
              <a:latin typeface="Exo 2 Medium" pitchFamily="50" charset="0"/>
            </a:endParaRPr>
          </a:p>
          <a:p>
            <a:pPr marL="285750" indent="-285750" algn="just">
              <a:buFont typeface="Arial" panose="020B0604020202020204" pitchFamily="34" charset="0"/>
              <a:buChar char="•"/>
            </a:pPr>
            <a:r>
              <a:rPr lang="fr-FR" sz="1400" dirty="0">
                <a:latin typeface="Exo 2 Medium" pitchFamily="50" charset="0"/>
              </a:rPr>
              <a:t>Par exemple, à 62 ans vous remplissez les conditions du taux plein pour la retraite de base :</a:t>
            </a:r>
          </a:p>
          <a:p>
            <a:pPr algn="just"/>
            <a:r>
              <a:rPr lang="fr-FR" sz="2000" dirty="0">
                <a:latin typeface="Exo 2 Medium" pitchFamily="50" charset="0"/>
              </a:rPr>
              <a:t> </a:t>
            </a:r>
          </a:p>
          <a:p>
            <a:pPr algn="just"/>
            <a:endParaRPr lang="fr-FR" sz="2000" b="1" dirty="0">
              <a:solidFill>
                <a:srgbClr val="1E79BE"/>
              </a:solidFill>
              <a:latin typeface="Exo 2 Medium" pitchFamily="50" charset="0"/>
            </a:endParaRPr>
          </a:p>
        </p:txBody>
      </p:sp>
      <p:sp>
        <p:nvSpPr>
          <p:cNvPr id="9" name="ZoneTexte 8">
            <a:extLst>
              <a:ext uri="{FF2B5EF4-FFF2-40B4-BE49-F238E27FC236}">
                <a16:creationId xmlns:a16="http://schemas.microsoft.com/office/drawing/2014/main" id="{14557161-8EDC-447D-9D33-C6EA90DF8F7E}"/>
              </a:ext>
            </a:extLst>
          </p:cNvPr>
          <p:cNvSpPr txBox="1"/>
          <p:nvPr/>
        </p:nvSpPr>
        <p:spPr>
          <a:xfrm>
            <a:off x="365761" y="1897260"/>
            <a:ext cx="63664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991E66"/>
              </a:buClr>
              <a:buSzTx/>
              <a:buFontTx/>
              <a:buNone/>
              <a:tabLst/>
              <a:defRPr/>
            </a:pPr>
            <a:r>
              <a:rPr kumimoji="0" lang="fr-FR" sz="1400" b="1" i="0" u="sng" strike="noStrike" kern="1200" cap="none" spc="0" normalizeH="0" baseline="0" noProof="0" dirty="0">
                <a:ln>
                  <a:noFill/>
                </a:ln>
                <a:effectLst/>
                <a:uLnTx/>
                <a:uFillTx/>
                <a:latin typeface="Exo 2 Medium" pitchFamily="50" charset="0"/>
                <a:ea typeface="+mn-ea"/>
                <a:cs typeface="+mn-cs"/>
              </a:rPr>
              <a:t>Formule de calcul du montant annuel brut de la retraite complémentaire </a:t>
            </a:r>
            <a:r>
              <a:rPr kumimoji="0" lang="fr-FR" sz="1400" b="1" i="0" u="none" strike="noStrike" kern="1200" cap="none" spc="0" normalizeH="0" baseline="0" noProof="0" dirty="0">
                <a:ln>
                  <a:noFill/>
                </a:ln>
                <a:effectLst/>
                <a:uLnTx/>
                <a:uFillTx/>
                <a:latin typeface="Exo 2 Medium" pitchFamily="50" charset="0"/>
                <a:ea typeface="+mn-ea"/>
                <a:cs typeface="+mn-cs"/>
              </a:rPr>
              <a:t>:</a:t>
            </a:r>
          </a:p>
        </p:txBody>
      </p:sp>
      <p:sp>
        <p:nvSpPr>
          <p:cNvPr id="10" name="ZoneTexte 9">
            <a:extLst>
              <a:ext uri="{FF2B5EF4-FFF2-40B4-BE49-F238E27FC236}">
                <a16:creationId xmlns:a16="http://schemas.microsoft.com/office/drawing/2014/main" id="{4F21B3AE-0435-433A-8D48-862D6CF88539}"/>
              </a:ext>
            </a:extLst>
          </p:cNvPr>
          <p:cNvSpPr txBox="1"/>
          <p:nvPr/>
        </p:nvSpPr>
        <p:spPr>
          <a:xfrm>
            <a:off x="755576" y="2385123"/>
            <a:ext cx="2880320"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991E66"/>
                </a:solidFill>
                <a:effectLst/>
                <a:uLnTx/>
                <a:uFillTx/>
                <a:latin typeface="Raleway" panose="020B0003030101060003" pitchFamily="34" charset="0"/>
              </a:rPr>
              <a:t>Nombre de points Agirc-</a:t>
            </a:r>
            <a:r>
              <a:rPr kumimoji="0" lang="fr-FR" sz="1400" b="1" i="0" u="none" strike="noStrike" kern="1200" cap="none" spc="0" normalizeH="0" baseline="0" noProof="0" dirty="0" err="1">
                <a:ln>
                  <a:noFill/>
                </a:ln>
                <a:solidFill>
                  <a:srgbClr val="991E66"/>
                </a:solidFill>
                <a:effectLst/>
                <a:uLnTx/>
                <a:uFillTx/>
                <a:latin typeface="Raleway" panose="020B0003030101060003" pitchFamily="34" charset="0"/>
              </a:rPr>
              <a:t>Arcco</a:t>
            </a:r>
            <a:endParaRPr kumimoji="0" lang="fr-FR" sz="1400" b="1" i="0" u="none" strike="noStrike" kern="1200" cap="none" spc="0" normalizeH="0" baseline="0" noProof="0" dirty="0">
              <a:ln>
                <a:noFill/>
              </a:ln>
              <a:solidFill>
                <a:srgbClr val="991E66"/>
              </a:solidFill>
              <a:effectLst/>
              <a:uLnTx/>
              <a:uFillTx/>
              <a:latin typeface="Raleway" panose="020B00030301010600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Raleway" panose="020B0003030101060003" pitchFamily="34" charset="0"/>
              </a:rPr>
              <a:t>sur votre relevé individuel de situation</a:t>
            </a:r>
          </a:p>
        </p:txBody>
      </p:sp>
      <p:sp>
        <p:nvSpPr>
          <p:cNvPr id="11" name="ZoneTexte 10">
            <a:extLst>
              <a:ext uri="{FF2B5EF4-FFF2-40B4-BE49-F238E27FC236}">
                <a16:creationId xmlns:a16="http://schemas.microsoft.com/office/drawing/2014/main" id="{8DF6D551-99A2-4EF8-AF03-B62D32357248}"/>
              </a:ext>
            </a:extLst>
          </p:cNvPr>
          <p:cNvSpPr txBox="1"/>
          <p:nvPr/>
        </p:nvSpPr>
        <p:spPr>
          <a:xfrm>
            <a:off x="3307581" y="2369734"/>
            <a:ext cx="2585139"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E79BE"/>
                </a:solidFill>
                <a:effectLst/>
                <a:uLnTx/>
                <a:uFillTx/>
                <a:latin typeface="Raleway" panose="020B0003030101060003" pitchFamily="34" charset="0"/>
              </a:rPr>
              <a:t>Valeur du point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black"/>
                </a:solidFill>
                <a:latin typeface="Raleway" panose="020B0003030101060003" pitchFamily="34" charset="0"/>
              </a:rPr>
              <a:t>1,3498€ en 2022</a:t>
            </a:r>
            <a:endParaRPr kumimoji="0" lang="fr-FR" sz="1100" b="1" i="0" u="none" strike="noStrike" kern="1200" cap="none" spc="0" normalizeH="0" baseline="0" noProof="0" dirty="0">
              <a:ln>
                <a:noFill/>
              </a:ln>
              <a:solidFill>
                <a:prstClr val="black"/>
              </a:solidFill>
              <a:effectLst/>
              <a:uLnTx/>
              <a:uFillTx/>
              <a:latin typeface="Raleway" panose="020B0003030101060003" pitchFamily="34" charset="0"/>
            </a:endParaRPr>
          </a:p>
        </p:txBody>
      </p:sp>
      <p:sp>
        <p:nvSpPr>
          <p:cNvPr id="12" name="Rectangle 11">
            <a:extLst>
              <a:ext uri="{FF2B5EF4-FFF2-40B4-BE49-F238E27FC236}">
                <a16:creationId xmlns:a16="http://schemas.microsoft.com/office/drawing/2014/main" id="{416BAE26-86F4-42FE-A7E1-7C4A1368AA13}"/>
              </a:ext>
            </a:extLst>
          </p:cNvPr>
          <p:cNvSpPr/>
          <p:nvPr/>
        </p:nvSpPr>
        <p:spPr>
          <a:xfrm>
            <a:off x="5914910" y="2369734"/>
            <a:ext cx="2155295" cy="4462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7216B"/>
                </a:solidFill>
                <a:effectLst/>
                <a:uLnTx/>
                <a:uFillTx/>
                <a:latin typeface="Raleway" panose="020B0003030101060003" pitchFamily="34" charset="0"/>
              </a:rPr>
              <a:t>Montant annuel brut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rgbClr val="77216B"/>
                </a:solidFill>
                <a:effectLst/>
                <a:uLnTx/>
                <a:uFillTx/>
                <a:latin typeface="Raleway" panose="020B0003030101060003" pitchFamily="34" charset="0"/>
              </a:rPr>
              <a:t>de la retraite complémentaire</a:t>
            </a:r>
          </a:p>
        </p:txBody>
      </p:sp>
      <p:sp>
        <p:nvSpPr>
          <p:cNvPr id="13" name="Est égal à 12">
            <a:extLst>
              <a:ext uri="{FF2B5EF4-FFF2-40B4-BE49-F238E27FC236}">
                <a16:creationId xmlns:a16="http://schemas.microsoft.com/office/drawing/2014/main" id="{9FDC5DF5-574A-4758-B3C4-76727ECD09A1}"/>
              </a:ext>
            </a:extLst>
          </p:cNvPr>
          <p:cNvSpPr/>
          <p:nvPr/>
        </p:nvSpPr>
        <p:spPr>
          <a:xfrm>
            <a:off x="5568686" y="2520913"/>
            <a:ext cx="216023" cy="117833"/>
          </a:xfrm>
          <a:prstGeom prst="mathEqual">
            <a:avLst>
              <a:gd name="adj1" fmla="val 23520"/>
              <a:gd name="adj2" fmla="val 2378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a:extLst>
              <a:ext uri="{FF2B5EF4-FFF2-40B4-BE49-F238E27FC236}">
                <a16:creationId xmlns:a16="http://schemas.microsoft.com/office/drawing/2014/main" id="{D25A6FFD-542C-4223-ACD5-151D009F248D}"/>
              </a:ext>
            </a:extLst>
          </p:cNvPr>
          <p:cNvSpPr txBox="1"/>
          <p:nvPr/>
        </p:nvSpPr>
        <p:spPr>
          <a:xfrm>
            <a:off x="3581386" y="2409214"/>
            <a:ext cx="2946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75067451"/>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28</a:t>
            </a:fld>
            <a:endParaRPr lang="fr-FR" dirty="0"/>
          </a:p>
        </p:txBody>
      </p:sp>
      <p:sp>
        <p:nvSpPr>
          <p:cNvPr id="2" name="Espace réservé du contenu 1"/>
          <p:cNvSpPr>
            <a:spLocks noGrp="1"/>
          </p:cNvSpPr>
          <p:nvPr>
            <p:ph idx="1"/>
          </p:nvPr>
        </p:nvSpPr>
        <p:spPr>
          <a:xfrm>
            <a:off x="365760" y="663872"/>
            <a:ext cx="8229600" cy="5933477"/>
          </a:xfrm>
        </p:spPr>
        <p:txBody>
          <a:bodyPr/>
          <a:lstStyle/>
          <a:p>
            <a:pPr marL="0" indent="0" algn="ctr">
              <a:buNone/>
            </a:pPr>
            <a:endParaRPr lang="fr-FR" sz="2400" dirty="0"/>
          </a:p>
          <a:p>
            <a:pPr marL="0" indent="0" algn="ctr">
              <a:buNone/>
            </a:pPr>
            <a:r>
              <a:rPr lang="fr-FR" sz="1800" b="1" u="sng" dirty="0">
                <a:solidFill>
                  <a:srgbClr val="1E79BE"/>
                </a:solidFill>
                <a:latin typeface="Arial" panose="020B0604020202020204" pitchFamily="34" charset="0"/>
                <a:cs typeface="Arial" panose="020B0604020202020204" pitchFamily="34" charset="0"/>
              </a:rPr>
              <a:t>Aménagements du dispositif de minoration/majoration</a:t>
            </a:r>
          </a:p>
          <a:p>
            <a:pPr marL="0" indent="0" algn="ctr">
              <a:buNone/>
            </a:pPr>
            <a:endParaRPr lang="fr-FR" sz="2400" b="1" u="sng" dirty="0">
              <a:solidFill>
                <a:srgbClr val="0070C0"/>
              </a:solidFill>
              <a:latin typeface="Arial" panose="020B0604020202020204" pitchFamily="34" charset="0"/>
              <a:cs typeface="Arial" panose="020B0604020202020204" pitchFamily="34" charset="0"/>
            </a:endParaRPr>
          </a:p>
          <a:p>
            <a:pPr marL="0" indent="0" algn="just">
              <a:buNone/>
            </a:pPr>
            <a:r>
              <a:rPr lang="fr-FR" sz="1400" b="1" u="sng" dirty="0">
                <a:latin typeface="Arial" panose="020B0604020202020204" pitchFamily="34" charset="0"/>
                <a:cs typeface="Arial" panose="020B0604020202020204" pitchFamily="34" charset="0"/>
              </a:rPr>
              <a:t>Exonération du coefficient minorant pour :</a:t>
            </a:r>
          </a:p>
          <a:p>
            <a:pPr algn="just"/>
            <a:endParaRPr lang="fr-FR" sz="1200" b="1"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200" dirty="0">
                <a:latin typeface="Arial" panose="020B0604020202020204" pitchFamily="34" charset="0"/>
                <a:cs typeface="Arial" panose="020B0604020202020204" pitchFamily="34" charset="0"/>
              </a:rPr>
              <a:t>Les nouveaux retraités qui ont prolongé leur activité professionnelle 4 trimestres au-delà de la date à laquelle les conditions du taux plein sont remplies ; </a:t>
            </a:r>
          </a:p>
          <a:p>
            <a:pPr marL="285750" indent="-285750" algn="just">
              <a:buClr>
                <a:srgbClr val="77216B"/>
              </a:buClr>
              <a:buFont typeface="Wingdings" panose="05000000000000000000" pitchFamily="2" charset="2"/>
              <a:buChar char="§"/>
            </a:pPr>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nouveaux retraités non assujettis à la CSG en raison du montant des revenus de leur  foyer fiscal ;</a:t>
            </a:r>
          </a:p>
          <a:p>
            <a:pPr algn="just">
              <a:buFont typeface="Arial" panose="020B0604020202020204" pitchFamily="34" charset="0"/>
              <a:buChar char="•"/>
            </a:pPr>
            <a:endParaRPr lang="fr-FR" sz="1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200" dirty="0">
                <a:latin typeface="Arial" panose="020B0604020202020204" pitchFamily="34" charset="0"/>
                <a:cs typeface="Arial" panose="020B0604020202020204" pitchFamily="34" charset="0"/>
              </a:rPr>
              <a:t>Les assurés inaptes ou handicapés avec un taux d’IPP de 50% ;</a:t>
            </a:r>
          </a:p>
          <a:p>
            <a:pPr marL="285750" indent="-285750" algn="just">
              <a:buClr>
                <a:srgbClr val="77216B"/>
              </a:buClr>
              <a:buFont typeface="Wingdings" panose="05000000000000000000" pitchFamily="2" charset="2"/>
              <a:buChar char="§"/>
            </a:pPr>
            <a:endParaRPr lang="fr-FR" sz="1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200" dirty="0">
                <a:latin typeface="Arial" panose="020B0604020202020204" pitchFamily="34" charset="0"/>
                <a:cs typeface="Arial" panose="020B0604020202020204" pitchFamily="34" charset="0"/>
              </a:rPr>
              <a:t>Les bénéficiaires de la retraite à taux plein, qui bénéficient de l’allocation spécifique de  solidarité ;</a:t>
            </a:r>
          </a:p>
          <a:p>
            <a:pPr marL="285750" indent="-285750" algn="just">
              <a:buClr>
                <a:srgbClr val="77216B"/>
              </a:buClr>
              <a:buFont typeface="Wingdings" panose="05000000000000000000" pitchFamily="2" charset="2"/>
              <a:buChar char="§"/>
            </a:pPr>
            <a:endParaRPr lang="fr-FR" sz="1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200" dirty="0">
                <a:latin typeface="Arial" panose="020B0604020202020204" pitchFamily="34" charset="0"/>
                <a:cs typeface="Arial" panose="020B0604020202020204" pitchFamily="34" charset="0"/>
              </a:rPr>
              <a:t>Les bénéficiaires d’une pension d’invalidité de 2ème et 3ème catégorie ;</a:t>
            </a:r>
          </a:p>
          <a:p>
            <a:pPr marL="285750" indent="-285750" algn="just">
              <a:buClr>
                <a:srgbClr val="77216B"/>
              </a:buClr>
              <a:buFont typeface="Wingdings" panose="05000000000000000000" pitchFamily="2" charset="2"/>
              <a:buChar char="§"/>
            </a:pPr>
            <a:endParaRPr lang="fr-FR" sz="12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fr-FR" sz="1200" dirty="0">
                <a:latin typeface="Arial" panose="020B0604020202020204" pitchFamily="34" charset="0"/>
                <a:cs typeface="Arial" panose="020B0604020202020204" pitchFamily="34" charset="0"/>
              </a:rPr>
              <a:t>Les aidants familiaux ayant élevé un enfant handicapé (80%) .</a:t>
            </a:r>
          </a:p>
          <a:p>
            <a:pPr marL="0" indent="0" algn="just">
              <a:buNone/>
            </a:pPr>
            <a:endParaRPr lang="fr-FR" sz="1200" i="1" dirty="0">
              <a:latin typeface="Arial" panose="020B0604020202020204" pitchFamily="34" charset="0"/>
              <a:cs typeface="Arial" panose="020B0604020202020204" pitchFamily="34" charset="0"/>
            </a:endParaRPr>
          </a:p>
          <a:p>
            <a:pPr marL="0" indent="0">
              <a:buNone/>
            </a:pPr>
            <a:r>
              <a:rPr kumimoji="0" lang="fr-FR"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Réduction du coefficient minorant pour :</a:t>
            </a:r>
          </a:p>
          <a:p>
            <a:pPr marL="0" indent="0">
              <a:buNone/>
            </a:pPr>
            <a:endParaRPr lang="fr-FR" sz="1400" b="1" u="sng" dirty="0">
              <a:solidFill>
                <a:prstClr val="black"/>
              </a:solidFill>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Les nouveaux retraités assujettis à la CSG à taux réduit  en raison du montant des revenus de leur foyer fiscal bénéficient d’un coefficient minorant </a:t>
            </a:r>
            <a:r>
              <a:rPr lang="fr-FR" sz="1400" b="1" dirty="0">
                <a:solidFill>
                  <a:srgbClr val="0070C0"/>
                </a:solidFill>
                <a:latin typeface="Arial" panose="020B0604020202020204" pitchFamily="34" charset="0"/>
                <a:cs typeface="Arial" panose="020B0604020202020204" pitchFamily="34" charset="0"/>
              </a:rPr>
              <a:t>de 5% pendant 3 ans (au lieu de 10%) </a:t>
            </a:r>
            <a:r>
              <a:rPr lang="fr-FR" sz="1400" dirty="0">
                <a:solidFill>
                  <a:srgbClr val="0070C0"/>
                </a:solidFill>
                <a:latin typeface="Arial" panose="020B0604020202020204" pitchFamily="34" charset="0"/>
                <a:cs typeface="Arial" panose="020B0604020202020204" pitchFamily="34" charset="0"/>
              </a:rPr>
              <a:t>.</a:t>
            </a:r>
          </a:p>
          <a:p>
            <a:pPr marL="0" indent="0">
              <a:buNone/>
            </a:pPr>
            <a:endParaRPr kumimoji="0" lang="fr-FR"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fr-FR" sz="2000" dirty="0"/>
          </a:p>
        </p:txBody>
      </p:sp>
      <p:sp>
        <p:nvSpPr>
          <p:cNvPr id="4" name="ZoneTexte 3"/>
          <p:cNvSpPr txBox="1"/>
          <p:nvPr/>
        </p:nvSpPr>
        <p:spPr>
          <a:xfrm>
            <a:off x="539552" y="260648"/>
            <a:ext cx="5201104" cy="461665"/>
          </a:xfrm>
          <a:prstGeom prst="rect">
            <a:avLst/>
          </a:prstGeom>
          <a:noFill/>
        </p:spPr>
        <p:txBody>
          <a:bodyPr wrap="none" rtlCol="0">
            <a:spAutoFit/>
          </a:bodyPr>
          <a:lstStyle/>
          <a:p>
            <a:r>
              <a:rPr lang="fr-FR" sz="2400" dirty="0"/>
              <a:t>Retraite Complémentaire Agirc-Arrco</a:t>
            </a:r>
          </a:p>
        </p:txBody>
      </p:sp>
    </p:spTree>
    <p:extLst>
      <p:ext uri="{BB962C8B-B14F-4D97-AF65-F5344CB8AC3E}">
        <p14:creationId xmlns:p14="http://schemas.microsoft.com/office/powerpoint/2010/main" val="48405277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29</a:t>
            </a:fld>
            <a:endParaRPr lang="fr-FR" dirty="0"/>
          </a:p>
        </p:txBody>
      </p:sp>
      <p:sp>
        <p:nvSpPr>
          <p:cNvPr id="2" name="Espace réservé du contenu 1"/>
          <p:cNvSpPr>
            <a:spLocks noGrp="1"/>
          </p:cNvSpPr>
          <p:nvPr>
            <p:ph idx="1"/>
          </p:nvPr>
        </p:nvSpPr>
        <p:spPr>
          <a:xfrm>
            <a:off x="365760" y="663872"/>
            <a:ext cx="8229600" cy="5933477"/>
          </a:xfrm>
        </p:spPr>
        <p:txBody>
          <a:bodyPr/>
          <a:lstStyle/>
          <a:p>
            <a:pPr>
              <a:buFontTx/>
              <a:buChar char="-"/>
              <a:defRPr/>
            </a:pPr>
            <a:endParaRPr lang="fr-FR" sz="2400" dirty="0"/>
          </a:p>
          <a:p>
            <a:pPr marL="0" indent="0" algn="ctr">
              <a:buNone/>
            </a:pPr>
            <a:r>
              <a:rPr lang="fr-FR" sz="2400" b="1" i="1" u="sng" dirty="0"/>
              <a:t>Bénéficiaires du RSA</a:t>
            </a:r>
          </a:p>
          <a:p>
            <a:pPr marL="0" indent="0">
              <a:buNone/>
            </a:pPr>
            <a:endParaRPr lang="fr-FR" sz="2400" i="1" dirty="0"/>
          </a:p>
          <a:p>
            <a:r>
              <a:rPr lang="fr-FR" sz="2000" i="1" dirty="0"/>
              <a:t>Le caractère subsidiaire du " RSA socle " implique que le bénéficiaire et les personnes composant le foyer fassent valoir leurs droits aux prestations sociales, législatives, réglementaires et conventionnelles. </a:t>
            </a:r>
          </a:p>
          <a:p>
            <a:r>
              <a:rPr lang="fr-FR" sz="2000" i="1" dirty="0"/>
              <a:t>Les prestations visées comprennent notamment les pensions de vieillesse, les pensions de réversion, l'allocation de veuvage, l'allocation de solidarité aux personnes âgées, l'allocation supplémentaire d'invalidité. </a:t>
            </a:r>
          </a:p>
          <a:p>
            <a:pPr marL="0" indent="0">
              <a:buNone/>
              <a:defRPr/>
            </a:pPr>
            <a:endParaRPr lang="fr-FR" sz="2000" i="1" dirty="0"/>
          </a:p>
          <a:p>
            <a:pPr marL="0" indent="0">
              <a:buNone/>
              <a:defRPr/>
            </a:pPr>
            <a:r>
              <a:rPr lang="fr-FR" sz="2000" i="1" dirty="0"/>
              <a:t>-&gt; des circuits de signalements des bénéficiaires du RSA existent entre les CAF et les CARSAT</a:t>
            </a:r>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404123678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3" name="Sous-titre 2"/>
          <p:cNvSpPr>
            <a:spLocks noGrp="1"/>
          </p:cNvSpPr>
          <p:nvPr>
            <p:ph type="subTitle" idx="1"/>
          </p:nvPr>
        </p:nvSpPr>
        <p:spPr>
          <a:xfrm>
            <a:off x="323528" y="4077072"/>
            <a:ext cx="5328592" cy="648072"/>
          </a:xfrm>
        </p:spPr>
        <p:txBody>
          <a:bodyPr>
            <a:normAutofit/>
          </a:bodyPr>
          <a:lstStyle/>
          <a:p>
            <a:pPr algn="r" fontAlgn="auto">
              <a:spcBef>
                <a:spcPts val="0"/>
              </a:spcBef>
              <a:spcAft>
                <a:spcPts val="0"/>
              </a:spcAft>
              <a:defRPr/>
            </a:pPr>
            <a:r>
              <a:rPr lang="fr-FR" sz="1800" dirty="0">
                <a:solidFill>
                  <a:schemeClr val="bg1"/>
                </a:solidFill>
                <a:latin typeface="Arial" pitchFamily="34" charset="0"/>
                <a:cs typeface="Arial" pitchFamily="34" charset="0"/>
              </a:rPr>
              <a:t>LES RÉGIMES DE RETRAITE FRANÇAIS</a:t>
            </a:r>
          </a:p>
          <a:p>
            <a:pPr algn="r" eaLnBrk="1" fontAlgn="auto" hangingPunct="1">
              <a:spcBef>
                <a:spcPts val="0"/>
              </a:spcBef>
              <a:spcAft>
                <a:spcPts val="0"/>
              </a:spcAft>
              <a:buFont typeface="Arial" pitchFamily="34" charset="0"/>
              <a:buNone/>
              <a:defRPr/>
            </a:pPr>
            <a:endParaRPr lang="fr-FR" sz="4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99179889"/>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3" name="Sous-titre 2"/>
          <p:cNvSpPr>
            <a:spLocks noGrp="1"/>
          </p:cNvSpPr>
          <p:nvPr>
            <p:ph type="subTitle" idx="1"/>
          </p:nvPr>
        </p:nvSpPr>
        <p:spPr>
          <a:xfrm>
            <a:off x="1331640" y="4005064"/>
            <a:ext cx="2880320" cy="432048"/>
          </a:xfrm>
        </p:spPr>
        <p:txBody>
          <a:bodyPr>
            <a:normAutofit/>
          </a:bodyPr>
          <a:lstStyle/>
          <a:p>
            <a:pPr algn="l" fontAlgn="auto">
              <a:spcBef>
                <a:spcPts val="0"/>
              </a:spcBef>
              <a:spcAft>
                <a:spcPts val="0"/>
              </a:spcAft>
              <a:defRPr/>
            </a:pPr>
            <a:r>
              <a:rPr lang="fr-FR" sz="1800" dirty="0">
                <a:solidFill>
                  <a:schemeClr val="bg1"/>
                </a:solidFill>
                <a:latin typeface="Arial" pitchFamily="34" charset="0"/>
                <a:cs typeface="Arial" pitchFamily="34" charset="0"/>
              </a:rPr>
              <a:t>LES DÉMARCHES</a:t>
            </a:r>
          </a:p>
          <a:p>
            <a:pPr algn="r" fontAlgn="auto">
              <a:spcBef>
                <a:spcPts val="0"/>
              </a:spcBef>
              <a:spcAft>
                <a:spcPts val="0"/>
              </a:spcAft>
              <a:defRPr/>
            </a:pPr>
            <a:endParaRPr lang="fr-FR" sz="3600" dirty="0">
              <a:solidFill>
                <a:schemeClr val="bg1"/>
              </a:solidFill>
              <a:latin typeface="Arial" pitchFamily="34" charset="0"/>
              <a:cs typeface="Arial" pitchFamily="34" charset="0"/>
            </a:endParaRPr>
          </a:p>
          <a:p>
            <a:pPr algn="r" eaLnBrk="1" fontAlgn="auto" hangingPunct="1">
              <a:spcBef>
                <a:spcPts val="0"/>
              </a:spcBef>
              <a:spcAft>
                <a:spcPts val="0"/>
              </a:spcAft>
              <a:buFont typeface="Arial" pitchFamily="34" charset="0"/>
              <a:buNone/>
              <a:defRPr/>
            </a:pPr>
            <a:endParaRPr lang="fr-FR"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2593304"/>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31</a:t>
            </a:fld>
            <a:endParaRPr lang="fr-FR" dirty="0"/>
          </a:p>
        </p:txBody>
      </p:sp>
      <p:sp>
        <p:nvSpPr>
          <p:cNvPr id="2" name="Espace réservé du contenu 1"/>
          <p:cNvSpPr>
            <a:spLocks noGrp="1"/>
          </p:cNvSpPr>
          <p:nvPr>
            <p:ph idx="1"/>
          </p:nvPr>
        </p:nvSpPr>
        <p:spPr>
          <a:xfrm>
            <a:off x="323850" y="722314"/>
            <a:ext cx="8208963" cy="5875036"/>
          </a:xfrm>
        </p:spPr>
        <p:txBody>
          <a:bodyPr/>
          <a:lstStyle/>
          <a:p>
            <a:pPr marL="0" indent="0" algn="ctr">
              <a:buNone/>
              <a:defRPr/>
            </a:pPr>
            <a:r>
              <a:rPr lang="fr-FR" sz="2400" b="1" u="sng" dirty="0"/>
              <a:t>6 mois avant la date d’effet </a:t>
            </a:r>
          </a:p>
          <a:p>
            <a:pPr marL="0" indent="0" algn="ctr">
              <a:buNone/>
              <a:defRPr/>
            </a:pPr>
            <a:endParaRPr lang="fr-FR" sz="1200" b="1" dirty="0"/>
          </a:p>
          <a:p>
            <a:pPr>
              <a:buFontTx/>
              <a:buChar char="-"/>
            </a:pPr>
            <a:r>
              <a:rPr lang="fr-FR" sz="2400" dirty="0"/>
              <a:t>Une demande de retraite en ligne est fortement recommandée sur le site de l’assurance retraite au travers de l’espace personnel car elle est prise en main par l’ensemble des régimes français y compris la retraite complémentaire  </a:t>
            </a:r>
            <a:r>
              <a:rPr lang="fr-FR" sz="2400" dirty="0">
                <a:solidFill>
                  <a:srgbClr val="0070C0"/>
                </a:solidFill>
              </a:rPr>
              <a:t>(</a:t>
            </a:r>
            <a:r>
              <a:rPr lang="fr-FR" sz="2400" dirty="0">
                <a:solidFill>
                  <a:srgbClr val="0070C0"/>
                </a:solidFill>
                <a:hlinkClick r:id="rId3">
                  <a:extLst>
                    <a:ext uri="{A12FA001-AC4F-418D-AE19-62706E023703}">
                      <ahyp:hlinkClr xmlns:ahyp="http://schemas.microsoft.com/office/drawing/2018/hyperlinkcolor" val="tx"/>
                    </a:ext>
                  </a:extLst>
                </a:hlinkClick>
              </a:rPr>
              <a:t>www.lassuranceretraite.fr</a:t>
            </a:r>
            <a:r>
              <a:rPr lang="fr-FR" sz="2400" dirty="0">
                <a:solidFill>
                  <a:srgbClr val="0070C0"/>
                </a:solidFill>
              </a:rPr>
              <a:t>)</a:t>
            </a:r>
          </a:p>
          <a:p>
            <a:pPr marL="0" indent="0">
              <a:buNone/>
            </a:pPr>
            <a:endParaRPr lang="fr-FR" sz="1200" dirty="0"/>
          </a:p>
          <a:p>
            <a:pPr>
              <a:buFontTx/>
              <a:buChar char="-"/>
            </a:pPr>
            <a:r>
              <a:rPr lang="fr-FR" sz="2400" dirty="0"/>
              <a:t>À défaut l'assuré doit déposer une demande réglementaire qu'il doit compléter et signer. </a:t>
            </a:r>
            <a:r>
              <a:rPr lang="fr-FR" sz="2400" dirty="0">
                <a:solidFill>
                  <a:srgbClr val="FF0000"/>
                </a:solidFill>
              </a:rPr>
              <a:t>L’assuré étranger (Hors CEE) devra justifier de sa régularité de séjour.</a:t>
            </a:r>
          </a:p>
          <a:p>
            <a:pPr marL="0" indent="0">
              <a:buNone/>
            </a:pPr>
            <a:endParaRPr lang="fr-FR" sz="1200" dirty="0"/>
          </a:p>
          <a:p>
            <a:pPr>
              <a:buFontTx/>
              <a:buChar char="-"/>
            </a:pPr>
            <a:r>
              <a:rPr lang="fr-FR" sz="2400" dirty="0"/>
              <a:t>L'assuré ayant cotisé à l’étranger avec qui une convention existe et qui réside en France, verra sa demande transmise par la Carsat à l’organisme étranger concerné.</a:t>
            </a:r>
          </a:p>
          <a:p>
            <a:pPr marL="0" indent="0">
              <a:buNone/>
            </a:pPr>
            <a:endParaRPr lang="fr-FR" dirty="0"/>
          </a:p>
          <a:p>
            <a:pPr marL="0" indent="0">
              <a:buNone/>
              <a:defRPr/>
            </a:pPr>
            <a:endParaRPr lang="fr-FR" sz="2000" dirty="0"/>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188699844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32</a:t>
            </a:fld>
            <a:endParaRPr lang="fr-FR" dirty="0"/>
          </a:p>
        </p:txBody>
      </p:sp>
      <p:sp>
        <p:nvSpPr>
          <p:cNvPr id="2" name="Espace réservé du contenu 1"/>
          <p:cNvSpPr>
            <a:spLocks noGrp="1"/>
          </p:cNvSpPr>
          <p:nvPr>
            <p:ph idx="1"/>
          </p:nvPr>
        </p:nvSpPr>
        <p:spPr>
          <a:xfrm>
            <a:off x="365760" y="663872"/>
            <a:ext cx="8229600" cy="5933477"/>
          </a:xfrm>
        </p:spPr>
        <p:txBody>
          <a:bodyPr/>
          <a:lstStyle/>
          <a:p>
            <a:pPr marL="0" indent="0" algn="ctr">
              <a:buNone/>
              <a:defRPr/>
            </a:pPr>
            <a:endParaRPr lang="fr-FR" sz="2400" b="1" u="sng" dirty="0"/>
          </a:p>
          <a:p>
            <a:pPr marL="0" indent="0" algn="ctr">
              <a:buNone/>
              <a:defRPr/>
            </a:pPr>
            <a:r>
              <a:rPr lang="fr-FR" sz="2400" b="1" u="sng" dirty="0"/>
              <a:t>Information utile :</a:t>
            </a:r>
          </a:p>
          <a:p>
            <a:pPr marL="0" indent="0">
              <a:buNone/>
            </a:pPr>
            <a:r>
              <a:rPr lang="fr-FR" sz="1600" dirty="0">
                <a:solidFill>
                  <a:srgbClr val="0070C0"/>
                </a:solidFill>
              </a:rPr>
              <a:t>En cas d’activités exercées dans divers pays, chaque pays attribue une pension</a:t>
            </a:r>
            <a:r>
              <a:rPr lang="fr-FR" sz="1600" dirty="0"/>
              <a:t> </a:t>
            </a:r>
            <a:r>
              <a:rPr lang="fr-FR" sz="1600" dirty="0">
                <a:solidFill>
                  <a:srgbClr val="0070C0"/>
                </a:solidFill>
              </a:rPr>
              <a:t>vieillesse selon ses propres règles.</a:t>
            </a:r>
          </a:p>
          <a:p>
            <a:pPr marL="0" indent="0">
              <a:buNone/>
            </a:pPr>
            <a:r>
              <a:rPr lang="fr-FR" sz="1600" dirty="0"/>
              <a:t>Les activités peuvent être retenues pour déterminer les droits à pension notamment pour les activités exercées dans les pays de l’UEE.</a:t>
            </a:r>
          </a:p>
          <a:p>
            <a:pPr marL="0" indent="0">
              <a:buNone/>
            </a:pPr>
            <a:r>
              <a:rPr lang="fr-FR" sz="1600" dirty="0"/>
              <a:t>Ces périodes sont retenues pour déterminer le taux de la pension.</a:t>
            </a:r>
          </a:p>
          <a:p>
            <a:pPr marL="0" indent="0">
              <a:buNone/>
            </a:pPr>
            <a:endParaRPr lang="fr-FR" sz="1600" dirty="0"/>
          </a:p>
          <a:p>
            <a:pPr marL="0" indent="0">
              <a:buNone/>
            </a:pPr>
            <a:r>
              <a:rPr lang="fr-FR" sz="1600" dirty="0"/>
              <a:t>Pour pouvoir bénéficier de ses pensions à l’étranger, il convient d’en faire la demande à l’organisme de base versant une retraite en France (RG prioritaire).</a:t>
            </a:r>
          </a:p>
          <a:p>
            <a:pPr marL="0" indent="0">
              <a:buNone/>
              <a:defRPr/>
            </a:pPr>
            <a:endParaRPr lang="fr-FR" sz="2000" dirty="0"/>
          </a:p>
          <a:p>
            <a:pPr marL="0" indent="0">
              <a:buNone/>
            </a:pPr>
            <a:endParaRPr lang="fr-FR" sz="2000" dirty="0"/>
          </a:p>
          <a:p>
            <a:pPr marL="0" indent="0">
              <a:buNone/>
            </a:pPr>
            <a:endParaRPr lang="fr-FR" sz="2000" dirty="0"/>
          </a:p>
          <a:p>
            <a:pPr marL="0" indent="0">
              <a:buNone/>
            </a:pPr>
            <a:endParaRPr lang="fr-FR" sz="2000" dirty="0"/>
          </a:p>
          <a:p>
            <a:pPr marL="0" indent="0" algn="ctr">
              <a:buNone/>
            </a:pPr>
            <a:r>
              <a:rPr lang="fr-FR" sz="2000" dirty="0">
                <a:solidFill>
                  <a:srgbClr val="FF0000"/>
                </a:solidFill>
              </a:rPr>
              <a:t>Afin de garantir un traitement efficace de la demande de retraite il est important que la demande de retraite soit formulée 6 mois avant la date d’effet de la retraite.</a:t>
            </a:r>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7" name="Image 6" descr="Une image contenant texte, signe, rue, horloge&#10;&#10;Description générée automatiquement">
            <a:extLst>
              <a:ext uri="{FF2B5EF4-FFF2-40B4-BE49-F238E27FC236}">
                <a16:creationId xmlns:a16="http://schemas.microsoft.com/office/drawing/2014/main" id="{B9C42BE4-9ABA-4126-AEC8-BAD49E92D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573" y="3789040"/>
            <a:ext cx="1440160" cy="1224136"/>
          </a:xfrm>
          <a:prstGeom prst="rect">
            <a:avLst/>
          </a:prstGeom>
        </p:spPr>
      </p:pic>
    </p:spTree>
    <p:extLst>
      <p:ext uri="{BB962C8B-B14F-4D97-AF65-F5344CB8AC3E}">
        <p14:creationId xmlns:p14="http://schemas.microsoft.com/office/powerpoint/2010/main" val="2064898071"/>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33</a:t>
            </a:fld>
            <a:endParaRPr lang="fr-FR" dirty="0"/>
          </a:p>
        </p:txBody>
      </p:sp>
      <p:sp>
        <p:nvSpPr>
          <p:cNvPr id="2" name="Espace réservé du contenu 1"/>
          <p:cNvSpPr>
            <a:spLocks noGrp="1"/>
          </p:cNvSpPr>
          <p:nvPr>
            <p:ph idx="1"/>
          </p:nvPr>
        </p:nvSpPr>
        <p:spPr>
          <a:xfrm>
            <a:off x="365760" y="663872"/>
            <a:ext cx="8229600" cy="5933477"/>
          </a:xfrm>
        </p:spPr>
        <p:txBody>
          <a:bodyPr/>
          <a:lstStyle/>
          <a:p>
            <a:pPr marL="0" indent="0" algn="ctr">
              <a:buNone/>
              <a:defRPr/>
            </a:pPr>
            <a:endParaRPr lang="fr-FR" sz="2400" dirty="0"/>
          </a:p>
          <a:p>
            <a:pPr marL="0" indent="0" algn="ctr">
              <a:buNone/>
              <a:defRPr/>
            </a:pPr>
            <a:r>
              <a:rPr lang="fr-FR" sz="2400" u="sng" dirty="0">
                <a:solidFill>
                  <a:srgbClr val="0070C0"/>
                </a:solidFill>
              </a:rPr>
              <a:t>Pour le Régime général</a:t>
            </a:r>
            <a:r>
              <a:rPr lang="fr-FR" sz="2400" dirty="0"/>
              <a:t> : 3960 </a:t>
            </a:r>
          </a:p>
          <a:p>
            <a:pPr marL="0" indent="0" algn="ctr">
              <a:buNone/>
              <a:defRPr/>
            </a:pPr>
            <a:r>
              <a:rPr lang="fr-FR" sz="2400" dirty="0"/>
              <a:t>(09 71 10 39 60 depuis un mobile ou une box)</a:t>
            </a:r>
          </a:p>
          <a:p>
            <a:pPr marL="0" indent="0" algn="ctr">
              <a:buNone/>
              <a:defRPr/>
            </a:pPr>
            <a:r>
              <a:rPr lang="fr-FR" sz="1600" dirty="0"/>
              <a:t>(Service gratuit + prix appel)</a:t>
            </a:r>
          </a:p>
          <a:p>
            <a:pPr marL="0" indent="0" algn="ctr">
              <a:buNone/>
              <a:defRPr/>
            </a:pPr>
            <a:r>
              <a:rPr lang="fr-FR" sz="2400" dirty="0">
                <a:solidFill>
                  <a:srgbClr val="0070C0"/>
                </a:solidFill>
                <a:hlinkClick r:id="rId3">
                  <a:extLst>
                    <a:ext uri="{A12FA001-AC4F-418D-AE19-62706E023703}">
                      <ahyp:hlinkClr xmlns:ahyp="http://schemas.microsoft.com/office/drawing/2018/hyperlinkcolor" val="tx"/>
                    </a:ext>
                  </a:extLst>
                </a:hlinkClick>
              </a:rPr>
              <a:t>www.lassuranceretraite.fr</a:t>
            </a:r>
            <a:endParaRPr lang="fr-FR" sz="2400" dirty="0">
              <a:solidFill>
                <a:srgbClr val="0070C0"/>
              </a:solidFill>
            </a:endParaRPr>
          </a:p>
          <a:p>
            <a:pPr marL="0" indent="0" algn="ctr">
              <a:buNone/>
              <a:defRPr/>
            </a:pPr>
            <a:r>
              <a:rPr lang="fr-FR" sz="2400" dirty="0">
                <a:solidFill>
                  <a:srgbClr val="0070C0"/>
                </a:solidFill>
                <a:hlinkClick r:id="rId4">
                  <a:extLst>
                    <a:ext uri="{A12FA001-AC4F-418D-AE19-62706E023703}">
                      <ahyp:hlinkClr xmlns:ahyp="http://schemas.microsoft.com/office/drawing/2018/hyperlinkcolor" val="tx"/>
                    </a:ext>
                  </a:extLst>
                </a:hlinkClick>
              </a:rPr>
              <a:t>www.carsat-am.fr</a:t>
            </a:r>
            <a:endParaRPr lang="fr-FR" sz="2400" dirty="0">
              <a:solidFill>
                <a:srgbClr val="0070C0"/>
              </a:solidFill>
            </a:endParaRPr>
          </a:p>
          <a:p>
            <a:pPr marL="0" indent="0" algn="ctr">
              <a:buNone/>
              <a:defRPr/>
            </a:pPr>
            <a:endParaRPr lang="fr-FR" sz="2400" dirty="0"/>
          </a:p>
          <a:p>
            <a:pPr marL="0" indent="0" algn="ctr">
              <a:buNone/>
              <a:defRPr/>
            </a:pPr>
            <a:endParaRPr lang="fr-FR" sz="2400" dirty="0"/>
          </a:p>
          <a:p>
            <a:pPr marL="0" indent="0" algn="ctr">
              <a:buNone/>
              <a:defRPr/>
            </a:pPr>
            <a:endParaRPr lang="fr-FR" sz="5400" b="1" dirty="0"/>
          </a:p>
          <a:p>
            <a:pPr marL="0" indent="0" algn="ctr">
              <a:buNone/>
              <a:defRPr/>
            </a:pPr>
            <a:r>
              <a:rPr lang="fr-FR" sz="5400" b="1" dirty="0"/>
              <a:t>Merci de votre attention </a:t>
            </a:r>
          </a:p>
          <a:p>
            <a:pPr marL="0" indent="0" algn="ctr">
              <a:buNone/>
              <a:defRPr/>
            </a:pPr>
            <a:endParaRPr lang="fr-FR" sz="2400" dirty="0"/>
          </a:p>
          <a:p>
            <a:pPr marL="0" indent="0" algn="ctr">
              <a:buNone/>
              <a:defRPr/>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
        <p:nvSpPr>
          <p:cNvPr id="7" name="ZoneTexte 6">
            <a:extLst>
              <a:ext uri="{FF2B5EF4-FFF2-40B4-BE49-F238E27FC236}">
                <a16:creationId xmlns:a16="http://schemas.microsoft.com/office/drawing/2014/main" id="{17B78606-F079-4295-ADD0-E5CAA238F023}"/>
              </a:ext>
            </a:extLst>
          </p:cNvPr>
          <p:cNvSpPr txBox="1"/>
          <p:nvPr/>
        </p:nvSpPr>
        <p:spPr>
          <a:xfrm>
            <a:off x="2267744" y="3755805"/>
            <a:ext cx="4824536" cy="923330"/>
          </a:xfrm>
          <a:prstGeom prst="rect">
            <a:avLst/>
          </a:prstGeom>
          <a:noFill/>
        </p:spPr>
        <p:txBody>
          <a:bodyPr wrap="square">
            <a:spAutoFit/>
          </a:bodyPr>
          <a:lstStyle/>
          <a:p>
            <a:pPr algn="ctr"/>
            <a:r>
              <a:rPr lang="fr-FR" sz="2000" u="sng" dirty="0">
                <a:solidFill>
                  <a:srgbClr val="0070C0"/>
                </a:solidFill>
                <a:latin typeface="Exo 2 Medium" pitchFamily="50" charset="0"/>
              </a:rPr>
              <a:t>Pour  l’Agirc-Arrco </a:t>
            </a:r>
            <a:r>
              <a:rPr lang="fr-FR" sz="2000" dirty="0">
                <a:latin typeface="Exo 2 Medium" pitchFamily="50" charset="0"/>
              </a:rPr>
              <a:t>:  0 970 660 660                                                    </a:t>
            </a:r>
            <a:r>
              <a:rPr lang="fr-FR" sz="1400" dirty="0"/>
              <a:t>(Service gratuit + prix appel)</a:t>
            </a:r>
          </a:p>
          <a:p>
            <a:pPr algn="ctr"/>
            <a:r>
              <a:rPr lang="fr-FR" sz="2000" u="sng" dirty="0">
                <a:solidFill>
                  <a:srgbClr val="0070C0"/>
                </a:solidFill>
                <a:latin typeface="Exo 2 Medium" pitchFamily="50" charset="0"/>
              </a:rPr>
              <a:t>www.agirc-arrco.fr                       </a:t>
            </a:r>
          </a:p>
        </p:txBody>
      </p:sp>
    </p:spTree>
    <p:extLst>
      <p:ext uri="{BB962C8B-B14F-4D97-AF65-F5344CB8AC3E}">
        <p14:creationId xmlns:p14="http://schemas.microsoft.com/office/powerpoint/2010/main" val="388008583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4</a:t>
            </a:fld>
            <a:endParaRPr lang="fr-FR"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17" name="Espace réservé du contenu 16">
            <a:extLst>
              <a:ext uri="{FF2B5EF4-FFF2-40B4-BE49-F238E27FC236}">
                <a16:creationId xmlns:a16="http://schemas.microsoft.com/office/drawing/2014/main" id="{8A47AE11-4B43-4A52-8035-19921CD0F7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9693" y="808803"/>
            <a:ext cx="4011790" cy="5586233"/>
          </a:xfrm>
        </p:spPr>
      </p:pic>
    </p:spTree>
    <p:extLst>
      <p:ext uri="{BB962C8B-B14F-4D97-AF65-F5344CB8AC3E}">
        <p14:creationId xmlns:p14="http://schemas.microsoft.com/office/powerpoint/2010/main" val="71259516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5</a:t>
            </a:fld>
            <a:endParaRPr lang="fr-FR" dirty="0"/>
          </a:p>
        </p:txBody>
      </p:sp>
      <p:sp>
        <p:nvSpPr>
          <p:cNvPr id="2" name="Espace réservé du contenu 1"/>
          <p:cNvSpPr>
            <a:spLocks noGrp="1"/>
          </p:cNvSpPr>
          <p:nvPr>
            <p:ph idx="1"/>
          </p:nvPr>
        </p:nvSpPr>
        <p:spPr>
          <a:xfrm>
            <a:off x="179388" y="663872"/>
            <a:ext cx="8785100" cy="5861471"/>
          </a:xfrm>
        </p:spPr>
        <p:txBody>
          <a:bodyPr/>
          <a:lstStyle/>
          <a:p>
            <a:pPr marL="0" indent="0" algn="ctr">
              <a:buNone/>
              <a:defRPr/>
            </a:pPr>
            <a:r>
              <a:rPr lang="fr-FR" sz="1800" b="1" u="sng" dirty="0">
                <a:cs typeface="Arial" panose="020B0604020202020204" pitchFamily="34" charset="0"/>
              </a:rPr>
              <a:t>La retraite du régime général :</a:t>
            </a:r>
          </a:p>
          <a:p>
            <a:pPr marL="0" indent="0" algn="ctr">
              <a:buNone/>
              <a:defRPr/>
            </a:pPr>
            <a:endParaRPr lang="fr-FR" sz="1100" dirty="0"/>
          </a:p>
          <a:p>
            <a:pPr marL="796925" indent="-609600" algn="just">
              <a:buFont typeface="Wingdings" panose="05000000000000000000" pitchFamily="2" charset="2"/>
              <a:buChar char="ð"/>
              <a:defRPr/>
            </a:pPr>
            <a:r>
              <a:rPr lang="fr-FR" sz="1600" dirty="0">
                <a:solidFill>
                  <a:srgbClr val="0071BC"/>
                </a:solidFill>
                <a:effectLst>
                  <a:outerShdw blurRad="38100" dist="38100" dir="2700000" algn="tl">
                    <a:srgbClr val="C0C0C0"/>
                  </a:outerShdw>
                </a:effectLst>
                <a:sym typeface="Wingdings" pitchFamily="2" charset="2"/>
              </a:rPr>
              <a:t>Age légal de départ à la retraite :</a:t>
            </a:r>
            <a:r>
              <a:rPr lang="fr-FR" sz="1600" dirty="0">
                <a:solidFill>
                  <a:schemeClr val="hlink"/>
                </a:solidFill>
                <a:effectLst>
                  <a:outerShdw blurRad="38100" dist="38100" dir="2700000" algn="tl">
                    <a:srgbClr val="C0C0C0"/>
                  </a:outerShdw>
                </a:effectLst>
                <a:sym typeface="Wingdings" pitchFamily="2" charset="2"/>
              </a:rPr>
              <a:t> </a:t>
            </a:r>
            <a:r>
              <a:rPr lang="fr-FR" sz="1600" dirty="0">
                <a:effectLst>
                  <a:outerShdw blurRad="38100" dist="38100" dir="2700000" algn="tl">
                    <a:srgbClr val="C0C0C0"/>
                  </a:outerShdw>
                </a:effectLst>
                <a:sym typeface="Wingdings" pitchFamily="2" charset="2"/>
              </a:rPr>
              <a:t>âge d'ouverture des droits qui permet de partir à la retraite (actuellement 62 ans). Cette retraite est à taux plein si la durée d’assurance selon la génération est atteinte ou en cas d'inaptitude.</a:t>
            </a:r>
          </a:p>
          <a:p>
            <a:pPr marL="796925" indent="-609600" algn="just">
              <a:buFont typeface="Wingdings" panose="05000000000000000000" pitchFamily="2" charset="2"/>
              <a:buChar char="ð"/>
              <a:defRPr/>
            </a:pPr>
            <a:r>
              <a:rPr lang="fr-FR" sz="1600" dirty="0">
                <a:solidFill>
                  <a:srgbClr val="0071BC"/>
                </a:solidFill>
                <a:effectLst>
                  <a:outerShdw blurRad="38100" dist="38100" dir="2700000" algn="tl">
                    <a:srgbClr val="C0C0C0"/>
                  </a:outerShdw>
                </a:effectLst>
                <a:sym typeface="Wingdings" pitchFamily="2" charset="2"/>
              </a:rPr>
              <a:t>Age du taux plein :</a:t>
            </a:r>
            <a:r>
              <a:rPr lang="fr-FR" sz="1600" dirty="0">
                <a:solidFill>
                  <a:schemeClr val="accent2"/>
                </a:solidFill>
                <a:effectLst>
                  <a:outerShdw blurRad="38100" dist="38100" dir="2700000" algn="tl">
                    <a:srgbClr val="C0C0C0"/>
                  </a:outerShdw>
                </a:effectLst>
                <a:sym typeface="Wingdings" pitchFamily="2" charset="2"/>
              </a:rPr>
              <a:t> </a:t>
            </a:r>
            <a:r>
              <a:rPr lang="fr-FR" sz="1600" dirty="0">
                <a:effectLst>
                  <a:outerShdw blurRad="38100" dist="38100" dir="2700000" algn="tl">
                    <a:srgbClr val="C0C0C0"/>
                  </a:outerShdw>
                </a:effectLst>
                <a:sym typeface="Wingdings" pitchFamily="2" charset="2"/>
              </a:rPr>
              <a:t>âge auquel le taux plein (taux maximum de 50 %) est acquis même sans la durée d’assurance complète (67 ans pour les assurés nés à compter du 01/01/1955)</a:t>
            </a:r>
          </a:p>
          <a:p>
            <a:pPr marL="0" indent="0" algn="ctr">
              <a:buNone/>
            </a:pPr>
            <a:r>
              <a:rPr lang="fr-FR" sz="1600" b="1" dirty="0">
                <a:effectLst>
                  <a:outerShdw blurRad="38100" dist="38100" dir="2700000" algn="tl">
                    <a:srgbClr val="000000">
                      <a:alpha val="43137"/>
                    </a:srgbClr>
                  </a:outerShdw>
                </a:effectLst>
              </a:rPr>
              <a:t>La retraite du régime général peut être accordée à l’âge légal  quelle que soit la durée d’assurance </a:t>
            </a:r>
            <a:r>
              <a:rPr lang="fr-FR" sz="1050" b="1" dirty="0">
                <a:solidFill>
                  <a:srgbClr val="FF0000"/>
                </a:solidFill>
                <a:effectLst>
                  <a:outerShdw blurRad="38100" dist="38100" dir="2700000" algn="tl">
                    <a:srgbClr val="000000">
                      <a:alpha val="43137"/>
                    </a:srgbClr>
                  </a:outerShdw>
                </a:effectLst>
              </a:rPr>
              <a:t>(minimum de 1 trimestre d’assurance requis)</a:t>
            </a:r>
            <a:r>
              <a:rPr lang="fr-FR" sz="1600" b="1" dirty="0">
                <a:solidFill>
                  <a:srgbClr val="FF0000"/>
                </a:solidFill>
                <a:effectLst>
                  <a:outerShdw blurRad="38100" dist="38100" dir="2700000" algn="tl">
                    <a:srgbClr val="000000">
                      <a:alpha val="43137"/>
                    </a:srgbClr>
                  </a:outerShdw>
                </a:effectLst>
              </a:rPr>
              <a:t>.  </a:t>
            </a:r>
          </a:p>
          <a:p>
            <a:pPr marL="0" indent="0" algn="ctr">
              <a:buNone/>
            </a:pPr>
            <a:r>
              <a:rPr lang="fr-FR" sz="1600" b="1" dirty="0">
                <a:effectLst>
                  <a:outerShdw blurRad="38100" dist="38100" dir="2700000" algn="tl">
                    <a:srgbClr val="000000">
                      <a:alpha val="43137"/>
                    </a:srgbClr>
                  </a:outerShdw>
                </a:effectLst>
              </a:rPr>
              <a:t>L’âge du taux plein est l’âge où la retraite est accordée sans abattement.</a:t>
            </a:r>
          </a:p>
          <a:p>
            <a:pPr marL="0" indent="0" algn="ctr">
              <a:buNone/>
            </a:pPr>
            <a:endParaRPr lang="fr-FR" sz="1600" dirty="0"/>
          </a:p>
          <a:p>
            <a:pPr marL="0" indent="0">
              <a:buNone/>
            </a:pPr>
            <a:endParaRPr lang="fr-FR" sz="1600" dirty="0"/>
          </a:p>
          <a:p>
            <a:pPr marL="0" indent="0">
              <a:buNone/>
            </a:pPr>
            <a:endParaRPr lang="fr-FR" sz="1600" dirty="0"/>
          </a:p>
          <a:p>
            <a:pPr marL="0" indent="0">
              <a:buNone/>
              <a:defRPr/>
            </a:pPr>
            <a:endParaRPr lang="fr-FR" sz="1600" dirty="0"/>
          </a:p>
          <a:p>
            <a:pPr marL="0" indent="0">
              <a:buNone/>
              <a:defRPr/>
            </a:pPr>
            <a:endParaRPr lang="fr-FR" sz="2000" dirty="0"/>
          </a:p>
          <a:p>
            <a:pPr marL="0" indent="0">
              <a:buNone/>
              <a:defRPr/>
            </a:pPr>
            <a:endParaRPr lang="fr-FR" sz="2000" dirty="0"/>
          </a:p>
          <a:p>
            <a:pPr marL="0" indent="0">
              <a:buNone/>
              <a:defRPr/>
            </a:pPr>
            <a:endParaRPr lang="fr-FR" sz="2000" dirty="0"/>
          </a:p>
          <a:p>
            <a:pPr marL="0" indent="0">
              <a:buNone/>
              <a:defRPr/>
            </a:pPr>
            <a:endParaRPr lang="fr-FR" sz="2000" dirty="0"/>
          </a:p>
          <a:p>
            <a:pPr marL="0" indent="0">
              <a:buNone/>
            </a:pPr>
            <a:endParaRPr lang="fr-FR" sz="20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pic>
        <p:nvPicPr>
          <p:cNvPr id="7" name="Image 6">
            <a:extLst>
              <a:ext uri="{FF2B5EF4-FFF2-40B4-BE49-F238E27FC236}">
                <a16:creationId xmlns:a16="http://schemas.microsoft.com/office/drawing/2014/main" id="{D1D62BA4-5833-4320-953A-C37086D9B812}"/>
              </a:ext>
            </a:extLst>
          </p:cNvPr>
          <p:cNvPicPr>
            <a:picLocks noChangeAspect="1"/>
          </p:cNvPicPr>
          <p:nvPr/>
        </p:nvPicPr>
        <p:blipFill>
          <a:blip r:embed="rId3"/>
          <a:stretch>
            <a:fillRect/>
          </a:stretch>
        </p:blipFill>
        <p:spPr>
          <a:xfrm>
            <a:off x="179388" y="3429000"/>
            <a:ext cx="8136904" cy="2520280"/>
          </a:xfrm>
          <a:prstGeom prst="rect">
            <a:avLst/>
          </a:prstGeom>
        </p:spPr>
      </p:pic>
    </p:spTree>
    <p:extLst>
      <p:ext uri="{BB962C8B-B14F-4D97-AF65-F5344CB8AC3E}">
        <p14:creationId xmlns:p14="http://schemas.microsoft.com/office/powerpoint/2010/main" val="325035830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87549"/>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6</a:t>
            </a:fld>
            <a:endParaRPr lang="fr-FR" dirty="0"/>
          </a:p>
        </p:txBody>
      </p:sp>
      <p:sp>
        <p:nvSpPr>
          <p:cNvPr id="2" name="Espace réservé du contenu 1"/>
          <p:cNvSpPr>
            <a:spLocks noGrp="1"/>
          </p:cNvSpPr>
          <p:nvPr>
            <p:ph idx="1"/>
          </p:nvPr>
        </p:nvSpPr>
        <p:spPr>
          <a:xfrm>
            <a:off x="107504" y="692150"/>
            <a:ext cx="8856984" cy="5905202"/>
          </a:xfrm>
        </p:spPr>
        <p:txBody>
          <a:bodyPr/>
          <a:lstStyle/>
          <a:p>
            <a:pPr marL="0" indent="0" algn="ctr">
              <a:buNone/>
            </a:pPr>
            <a:r>
              <a:rPr lang="fr-FR" sz="1600" b="1" u="sng" dirty="0"/>
              <a:t>Nombre de trimestres requis à l’âge légal pour le taux plein :</a:t>
            </a:r>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000" dirty="0"/>
          </a:p>
          <a:p>
            <a:pPr marL="0" indent="0">
              <a:buNone/>
            </a:pPr>
            <a:endParaRPr lang="fr-FR" sz="2000" dirty="0"/>
          </a:p>
          <a:p>
            <a:pPr marL="0" indent="0">
              <a:buNone/>
            </a:pPr>
            <a:endParaRPr lang="fr-FR" sz="1200" dirty="0"/>
          </a:p>
          <a:p>
            <a:pPr marL="0" indent="0">
              <a:buNone/>
            </a:pPr>
            <a:r>
              <a:rPr lang="fr-FR" sz="2000" dirty="0"/>
              <a:t>La retraite est également accordée à taux plein pour les assurés qui se trouvent dans certaines situations et/ou sous certaines conditions :</a:t>
            </a:r>
          </a:p>
          <a:p>
            <a:pPr marL="0" indent="0">
              <a:buNone/>
            </a:pPr>
            <a:endParaRPr lang="fr-FR" sz="1400" dirty="0"/>
          </a:p>
          <a:p>
            <a:pPr marL="0" indent="0" algn="ctr">
              <a:buNone/>
            </a:pPr>
            <a:r>
              <a:rPr lang="fr-FR" sz="2000" dirty="0"/>
              <a:t> </a:t>
            </a:r>
            <a:r>
              <a:rPr lang="fr-FR" sz="2000" b="1" u="sng" dirty="0"/>
              <a:t>A l’âge légal au plus tôt :</a:t>
            </a:r>
          </a:p>
          <a:p>
            <a:pPr marL="0" indent="0">
              <a:buNone/>
            </a:pPr>
            <a:endParaRPr lang="fr-FR" sz="1200" b="1" dirty="0"/>
          </a:p>
          <a:p>
            <a:pPr>
              <a:buFontTx/>
              <a:buChar char="-"/>
            </a:pPr>
            <a:r>
              <a:rPr lang="fr-FR" sz="2000" dirty="0">
                <a:solidFill>
                  <a:srgbClr val="0070C0"/>
                </a:solidFill>
              </a:rPr>
              <a:t>Inaptes au travail </a:t>
            </a:r>
          </a:p>
          <a:p>
            <a:pPr>
              <a:buFontTx/>
              <a:buChar char="-"/>
            </a:pPr>
            <a:r>
              <a:rPr lang="fr-FR" sz="2000" dirty="0">
                <a:solidFill>
                  <a:srgbClr val="0070C0"/>
                </a:solidFill>
              </a:rPr>
              <a:t>Bénéficiaires de l’Allocation aux adultes handicapés</a:t>
            </a:r>
          </a:p>
          <a:p>
            <a:pPr>
              <a:buFontTx/>
              <a:buChar char="-"/>
            </a:pPr>
            <a:r>
              <a:rPr lang="fr-FR" sz="2000" dirty="0">
                <a:solidFill>
                  <a:srgbClr val="0070C0"/>
                </a:solidFill>
              </a:rPr>
              <a:t>Invalides</a:t>
            </a:r>
          </a:p>
        </p:txBody>
      </p:sp>
      <p:sp>
        <p:nvSpPr>
          <p:cNvPr id="4" name="ZoneTexte 3"/>
          <p:cNvSpPr txBox="1"/>
          <p:nvPr/>
        </p:nvSpPr>
        <p:spPr>
          <a:xfrm>
            <a:off x="628277" y="187549"/>
            <a:ext cx="3833101" cy="461665"/>
          </a:xfrm>
          <a:prstGeom prst="rect">
            <a:avLst/>
          </a:prstGeom>
          <a:noFill/>
        </p:spPr>
        <p:txBody>
          <a:bodyPr wrap="none" rtlCol="0">
            <a:spAutoFit/>
          </a:bodyPr>
          <a:lstStyle/>
          <a:p>
            <a:r>
              <a:rPr lang="fr-FR" sz="2400" dirty="0"/>
              <a:t>Retraite du régime général</a:t>
            </a:r>
          </a:p>
        </p:txBody>
      </p:sp>
      <p:pic>
        <p:nvPicPr>
          <p:cNvPr id="7" name="Image 6">
            <a:extLst>
              <a:ext uri="{FF2B5EF4-FFF2-40B4-BE49-F238E27FC236}">
                <a16:creationId xmlns:a16="http://schemas.microsoft.com/office/drawing/2014/main" id="{3F0DFEFF-73EA-48FC-AF90-DBC92D60067C}"/>
              </a:ext>
            </a:extLst>
          </p:cNvPr>
          <p:cNvPicPr>
            <a:picLocks noChangeAspect="1"/>
          </p:cNvPicPr>
          <p:nvPr/>
        </p:nvPicPr>
        <p:blipFill>
          <a:blip r:embed="rId3"/>
          <a:stretch>
            <a:fillRect/>
          </a:stretch>
        </p:blipFill>
        <p:spPr>
          <a:xfrm>
            <a:off x="323850" y="1052736"/>
            <a:ext cx="8568630" cy="2448272"/>
          </a:xfrm>
          <a:prstGeom prst="rect">
            <a:avLst/>
          </a:prstGeom>
        </p:spPr>
      </p:pic>
    </p:spTree>
    <p:extLst>
      <p:ext uri="{BB962C8B-B14F-4D97-AF65-F5344CB8AC3E}">
        <p14:creationId xmlns:p14="http://schemas.microsoft.com/office/powerpoint/2010/main" val="216671692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4" descr="dia_page1_retraite.jpg"/>
          <p:cNvPicPr>
            <a:picLocks noChangeAspect="1"/>
          </p:cNvPicPr>
          <p:nvPr/>
        </p:nvPicPr>
        <p:blipFill>
          <a:blip r:embed="rId3" cstate="print"/>
          <a:srcRect r="781"/>
          <a:stretch>
            <a:fillRect/>
          </a:stretch>
        </p:blipFill>
        <p:spPr bwMode="auto">
          <a:xfrm>
            <a:off x="0" y="0"/>
            <a:ext cx="9144000" cy="6858000"/>
          </a:xfrm>
          <a:prstGeom prst="rect">
            <a:avLst/>
          </a:prstGeom>
          <a:noFill/>
          <a:ln w="9525">
            <a:noFill/>
            <a:miter lim="800000"/>
            <a:headEnd/>
            <a:tailEnd/>
          </a:ln>
        </p:spPr>
      </p:pic>
      <p:sp>
        <p:nvSpPr>
          <p:cNvPr id="3" name="Sous-titre 2"/>
          <p:cNvSpPr>
            <a:spLocks noGrp="1"/>
          </p:cNvSpPr>
          <p:nvPr>
            <p:ph type="subTitle" idx="1"/>
          </p:nvPr>
        </p:nvSpPr>
        <p:spPr>
          <a:xfrm>
            <a:off x="611560" y="3429000"/>
            <a:ext cx="5688632" cy="2520280"/>
          </a:xfrm>
        </p:spPr>
        <p:txBody>
          <a:bodyPr>
            <a:normAutofit fontScale="55000" lnSpcReduction="20000"/>
          </a:bodyPr>
          <a:lstStyle/>
          <a:p>
            <a:pPr fontAlgn="auto">
              <a:spcBef>
                <a:spcPts val="0"/>
              </a:spcBef>
              <a:spcAft>
                <a:spcPts val="0"/>
              </a:spcAft>
              <a:defRPr/>
            </a:pPr>
            <a:r>
              <a:rPr lang="fr-FR" sz="2300" dirty="0">
                <a:solidFill>
                  <a:schemeClr val="bg1"/>
                </a:solidFill>
                <a:latin typeface="Arial" pitchFamily="34" charset="0"/>
                <a:cs typeface="Arial" pitchFamily="34" charset="0"/>
              </a:rPr>
              <a:t>LES RETRAITES ANTICIPÉES</a:t>
            </a:r>
          </a:p>
          <a:p>
            <a:pPr algn="r" fontAlgn="auto">
              <a:spcBef>
                <a:spcPts val="0"/>
              </a:spcBef>
              <a:spcAft>
                <a:spcPts val="0"/>
              </a:spcAft>
              <a:defRPr/>
            </a:pPr>
            <a:endParaRPr lang="fr-FR" sz="1800" dirty="0">
              <a:solidFill>
                <a:schemeClr val="bg1"/>
              </a:solidFill>
              <a:latin typeface="Arial" pitchFamily="34" charset="0"/>
              <a:cs typeface="Arial" pitchFamily="34" charset="0"/>
            </a:endParaRPr>
          </a:p>
          <a:p>
            <a:pPr algn="r" fontAlgn="auto">
              <a:spcBef>
                <a:spcPts val="0"/>
              </a:spcBef>
              <a:spcAft>
                <a:spcPts val="0"/>
              </a:spcAft>
              <a:defRPr/>
            </a:pPr>
            <a:endParaRPr lang="fr-FR" sz="1800" dirty="0">
              <a:solidFill>
                <a:schemeClr val="bg1"/>
              </a:solidFill>
              <a:latin typeface="Arial" pitchFamily="34" charset="0"/>
              <a:cs typeface="Arial" pitchFamily="34" charset="0"/>
            </a:endParaRPr>
          </a:p>
          <a:p>
            <a:pPr algn="r" fontAlgn="auto">
              <a:spcBef>
                <a:spcPts val="0"/>
              </a:spcBef>
              <a:spcAft>
                <a:spcPts val="0"/>
              </a:spcAft>
              <a:defRPr/>
            </a:pPr>
            <a:endParaRPr lang="fr-FR" sz="1800" dirty="0">
              <a:solidFill>
                <a:schemeClr val="bg1"/>
              </a:solidFill>
              <a:latin typeface="Arial" pitchFamily="34" charset="0"/>
              <a:cs typeface="Arial" pitchFamily="34" charset="0"/>
            </a:endParaRPr>
          </a:p>
          <a:p>
            <a:pPr marL="800100" lvl="1" indent="-342900" algn="l" fontAlgn="auto">
              <a:spcBef>
                <a:spcPts val="0"/>
              </a:spcBef>
              <a:spcAft>
                <a:spcPts val="0"/>
              </a:spcAft>
              <a:buFont typeface="Arial" panose="020B0604020202020204" pitchFamily="34" charset="0"/>
              <a:buChar char="•"/>
              <a:defRPr/>
            </a:pPr>
            <a:r>
              <a:rPr lang="fr-FR" sz="2000" dirty="0">
                <a:solidFill>
                  <a:schemeClr val="bg1"/>
                </a:solidFill>
              </a:rPr>
              <a:t>Retraite anticipée « carrière longues » </a:t>
            </a:r>
          </a:p>
          <a:p>
            <a:pPr lvl="1" algn="l" fontAlgn="auto">
              <a:spcBef>
                <a:spcPts val="0"/>
              </a:spcBef>
              <a:spcAft>
                <a:spcPts val="0"/>
              </a:spcAft>
              <a:defRPr/>
            </a:pPr>
            <a:endParaRPr lang="fr-FR" sz="2000" dirty="0">
              <a:solidFill>
                <a:schemeClr val="bg1"/>
              </a:solidFill>
            </a:endParaRPr>
          </a:p>
          <a:p>
            <a:pPr marL="800100" lvl="1" indent="-342900" algn="l">
              <a:buFont typeface="Arial" panose="020B0604020202020204" pitchFamily="34" charset="0"/>
              <a:buChar char="•"/>
            </a:pPr>
            <a:r>
              <a:rPr lang="fr-FR" sz="2000" dirty="0">
                <a:solidFill>
                  <a:schemeClr val="bg1"/>
                </a:solidFill>
              </a:rPr>
              <a:t>Retraite anticipée des assurés handicapés</a:t>
            </a:r>
          </a:p>
          <a:p>
            <a:pPr lvl="1" algn="l"/>
            <a:endParaRPr lang="fr-FR" sz="2000" dirty="0">
              <a:solidFill>
                <a:schemeClr val="bg1"/>
              </a:solidFill>
            </a:endParaRPr>
          </a:p>
          <a:p>
            <a:pPr marL="800100" lvl="1" indent="-342900" algn="l">
              <a:buFont typeface="Arial" panose="020B0604020202020204" pitchFamily="34" charset="0"/>
              <a:buChar char="•"/>
            </a:pPr>
            <a:r>
              <a:rPr lang="fr-FR" sz="2000" dirty="0">
                <a:solidFill>
                  <a:schemeClr val="bg1"/>
                </a:solidFill>
              </a:rPr>
              <a:t>Retraite pour incapacité permanente</a:t>
            </a:r>
          </a:p>
          <a:p>
            <a:pPr lvl="1" algn="l"/>
            <a:endParaRPr lang="fr-FR" sz="2000" dirty="0">
              <a:solidFill>
                <a:schemeClr val="bg1"/>
              </a:solidFill>
            </a:endParaRPr>
          </a:p>
          <a:p>
            <a:pPr marL="800100" lvl="1" indent="-342900" algn="l">
              <a:buFont typeface="Arial" panose="020B0604020202020204" pitchFamily="34" charset="0"/>
              <a:buChar char="•"/>
            </a:pPr>
            <a:r>
              <a:rPr lang="fr-FR" sz="2000" dirty="0">
                <a:solidFill>
                  <a:schemeClr val="bg1"/>
                </a:solidFill>
              </a:rPr>
              <a:t>Retraite progressive</a:t>
            </a:r>
          </a:p>
          <a:p>
            <a:pPr marL="800100" lvl="1" indent="-342900" algn="l">
              <a:buFont typeface="Arial" panose="020B0604020202020204" pitchFamily="34" charset="0"/>
              <a:buChar char="•"/>
            </a:pPr>
            <a:endParaRPr lang="fr-FR" sz="2000" dirty="0">
              <a:solidFill>
                <a:schemeClr val="bg1"/>
              </a:solidFill>
            </a:endParaRPr>
          </a:p>
          <a:p>
            <a:pPr marL="800100" lvl="1" indent="-342900" algn="l">
              <a:buFont typeface="Arial" panose="020B0604020202020204" pitchFamily="34" charset="0"/>
              <a:buChar char="•"/>
            </a:pPr>
            <a:r>
              <a:rPr lang="fr-FR" sz="2000" dirty="0">
                <a:solidFill>
                  <a:schemeClr val="bg1"/>
                </a:solidFill>
              </a:rPr>
              <a:t>Retraite anticipée hors RG (Agirc-Arrco)</a:t>
            </a:r>
          </a:p>
          <a:p>
            <a:pPr algn="l" fontAlgn="auto">
              <a:spcBef>
                <a:spcPts val="0"/>
              </a:spcBef>
              <a:spcAft>
                <a:spcPts val="0"/>
              </a:spcAft>
              <a:defRPr/>
            </a:pPr>
            <a:endParaRPr lang="fr-FR" sz="1800" dirty="0">
              <a:solidFill>
                <a:schemeClr val="bg1"/>
              </a:solidFill>
              <a:latin typeface="Arial" pitchFamily="34" charset="0"/>
              <a:cs typeface="Arial" pitchFamily="34" charset="0"/>
            </a:endParaRPr>
          </a:p>
          <a:p>
            <a:pPr algn="r" fontAlgn="auto">
              <a:spcBef>
                <a:spcPts val="0"/>
              </a:spcBef>
              <a:spcAft>
                <a:spcPts val="0"/>
              </a:spcAft>
              <a:defRPr/>
            </a:pPr>
            <a:r>
              <a:rPr lang="fr-FR" sz="3600" dirty="0">
                <a:solidFill>
                  <a:schemeClr val="tx1"/>
                </a:solidFill>
                <a:latin typeface="Arial" pitchFamily="34" charset="0"/>
                <a:cs typeface="Arial" pitchFamily="34" charset="0"/>
              </a:rPr>
              <a:t> </a:t>
            </a:r>
          </a:p>
          <a:p>
            <a:pPr algn="r" fontAlgn="auto">
              <a:spcBef>
                <a:spcPts val="0"/>
              </a:spcBef>
              <a:spcAft>
                <a:spcPts val="0"/>
              </a:spcAft>
              <a:defRPr/>
            </a:pPr>
            <a:endParaRPr lang="fr-FR" sz="3600" dirty="0">
              <a:solidFill>
                <a:schemeClr val="bg1"/>
              </a:solidFill>
              <a:latin typeface="Arial" pitchFamily="34" charset="0"/>
              <a:cs typeface="Arial" pitchFamily="34" charset="0"/>
            </a:endParaRPr>
          </a:p>
          <a:p>
            <a:pPr algn="r" eaLnBrk="1" fontAlgn="auto" hangingPunct="1">
              <a:spcBef>
                <a:spcPts val="0"/>
              </a:spcBef>
              <a:spcAft>
                <a:spcPts val="0"/>
              </a:spcAft>
              <a:buFont typeface="Arial" pitchFamily="34" charset="0"/>
              <a:buNone/>
              <a:defRPr/>
            </a:pPr>
            <a:endParaRPr lang="fr-FR"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5828020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8</a:t>
            </a:fld>
            <a:endParaRPr lang="fr-FR" dirty="0"/>
          </a:p>
        </p:txBody>
      </p:sp>
      <p:sp>
        <p:nvSpPr>
          <p:cNvPr id="2" name="Espace réservé du contenu 1"/>
          <p:cNvSpPr>
            <a:spLocks noGrp="1"/>
          </p:cNvSpPr>
          <p:nvPr>
            <p:ph idx="1"/>
          </p:nvPr>
        </p:nvSpPr>
        <p:spPr>
          <a:xfrm>
            <a:off x="107504" y="722313"/>
            <a:ext cx="8928992" cy="5803031"/>
          </a:xfrm>
        </p:spPr>
        <p:txBody>
          <a:bodyPr/>
          <a:lstStyle/>
          <a:p>
            <a:pPr marL="0" indent="0" algn="ctr">
              <a:buNone/>
            </a:pPr>
            <a:r>
              <a:rPr lang="fr-FR" sz="2000" b="1" u="sng" dirty="0"/>
              <a:t>La retraite anticipée carrière longue : </a:t>
            </a:r>
          </a:p>
          <a:p>
            <a:pPr marL="0" indent="0">
              <a:buNone/>
            </a:pPr>
            <a:r>
              <a:rPr lang="fr-FR" sz="1600" dirty="0"/>
              <a:t>Il est possible d’obtenir une retraite anticipée « carrière longue » sous deux conditions cumulatives  :</a:t>
            </a:r>
          </a:p>
          <a:p>
            <a:pPr marL="0" indent="0">
              <a:buNone/>
            </a:pPr>
            <a:endParaRPr lang="fr-FR" sz="900" b="1" dirty="0"/>
          </a:p>
          <a:p>
            <a:pPr marL="0" indent="0" algn="ctr">
              <a:buNone/>
            </a:pPr>
            <a:r>
              <a:rPr lang="fr-FR" sz="1400" b="1" dirty="0">
                <a:solidFill>
                  <a:srgbClr val="0070C0"/>
                </a:solidFill>
              </a:rPr>
              <a:t>           1) </a:t>
            </a:r>
            <a:r>
              <a:rPr lang="fr-FR" sz="1400" b="1" u="sng" dirty="0">
                <a:solidFill>
                  <a:srgbClr val="0070C0"/>
                </a:solidFill>
              </a:rPr>
              <a:t>D’un nombre de trimestres minimum en début d’activité </a:t>
            </a:r>
          </a:p>
          <a:p>
            <a:pPr marL="0" indent="0" algn="ctr">
              <a:buNone/>
            </a:pPr>
            <a:endParaRPr lang="fr-FR" sz="1100" dirty="0">
              <a:solidFill>
                <a:srgbClr val="0070C0"/>
              </a:solidFill>
            </a:endParaRPr>
          </a:p>
          <a:p>
            <a:r>
              <a:rPr lang="fr-FR" sz="1200" dirty="0"/>
              <a:t>Pour partir à la retraite avant 60 ans, vous devez réunir au moins 5 trimestres avant la fin de l’année civile de votre 16e anniversaire.</a:t>
            </a:r>
          </a:p>
          <a:p>
            <a:r>
              <a:rPr lang="fr-FR" sz="1200" dirty="0"/>
              <a:t>Pour partir à la retraite à compter de 60 ans, vous devez réunir au moins 5 trimestres avant la fin de l’année civile de votre 20e anniversaire. </a:t>
            </a:r>
          </a:p>
          <a:p>
            <a:r>
              <a:rPr lang="fr-FR" sz="1200" dirty="0"/>
              <a:t>Dans les deux cas, 4 trimestres suffisent si vous êtes né au cours du dernier trimestre de l'année ou si vous avez débuté votre carrière au régime des non-salariés agricoles.</a:t>
            </a:r>
          </a:p>
          <a:p>
            <a:pPr marL="0" indent="0">
              <a:buNone/>
            </a:pPr>
            <a:endParaRPr lang="fr-FR" sz="1200" b="1" u="sng" dirty="0"/>
          </a:p>
          <a:p>
            <a:pPr marL="0" indent="0">
              <a:buNone/>
            </a:pPr>
            <a:r>
              <a:rPr lang="fr-FR" sz="1200" b="1" dirty="0"/>
              <a:t>		</a:t>
            </a:r>
            <a:r>
              <a:rPr lang="fr-FR" sz="1400" b="1" dirty="0"/>
              <a:t>               </a:t>
            </a:r>
            <a:r>
              <a:rPr lang="fr-FR" sz="1400" b="1" dirty="0">
                <a:solidFill>
                  <a:srgbClr val="0070C0"/>
                </a:solidFill>
              </a:rPr>
              <a:t>2) </a:t>
            </a:r>
            <a:r>
              <a:rPr lang="fr-FR" sz="1400" b="1" u="sng" dirty="0">
                <a:solidFill>
                  <a:srgbClr val="0070C0"/>
                </a:solidFill>
              </a:rPr>
              <a:t>D'un certain nombre de trimestres cotisés :</a:t>
            </a:r>
          </a:p>
          <a:p>
            <a:pPr marL="0" indent="0" algn="ctr">
              <a:buNone/>
            </a:pPr>
            <a:endParaRPr lang="fr-FR" sz="1200" u="sng" dirty="0"/>
          </a:p>
          <a:p>
            <a:r>
              <a:rPr lang="fr-FR" sz="1200" dirty="0"/>
              <a:t>Il est nécessaire de réunir un </a:t>
            </a:r>
            <a:r>
              <a:rPr lang="fr-FR" sz="1200" u="sng" dirty="0"/>
              <a:t>nombre minimum de trimestres cotisés</a:t>
            </a:r>
            <a:r>
              <a:rPr lang="fr-FR" sz="1200" dirty="0"/>
              <a:t>, tous régimes confondus. Il s’agit des périodes pour lesquelles il y a été cotisé à un régime de retraite français.</a:t>
            </a:r>
            <a:br>
              <a:rPr lang="fr-FR" sz="1200" dirty="0"/>
            </a:br>
            <a:r>
              <a:rPr lang="fr-FR" sz="1200" dirty="0"/>
              <a:t>Les périodes à l’étranger peuvent être retenues si un accord international s’applique. Certaines périodes de cotisations payées par l’État pour le compte de l’assuré sont également prises en compte (stagiaire de la formation professionnelle, apprenti).</a:t>
            </a:r>
          </a:p>
          <a:p>
            <a:r>
              <a:rPr lang="fr-FR" sz="1200" dirty="0"/>
              <a:t>Peuvent également être retenus :</a:t>
            </a:r>
          </a:p>
          <a:p>
            <a:r>
              <a:rPr lang="fr-FR" sz="1200" dirty="0"/>
              <a:t>les périodes de service national, dans la limite de 4 trimestres ;</a:t>
            </a:r>
          </a:p>
          <a:p>
            <a:r>
              <a:rPr lang="fr-FR" sz="1200" dirty="0"/>
              <a:t>les périodes de chômage indemnisé, dans la limite de 4 trimestres ;</a:t>
            </a:r>
          </a:p>
          <a:p>
            <a:r>
              <a:rPr lang="fr-FR" sz="1200" dirty="0"/>
              <a:t>les périodes de maladie et accidents du travail, dans la limite de 4 trimestres ;</a:t>
            </a:r>
          </a:p>
          <a:p>
            <a:r>
              <a:rPr lang="fr-FR" sz="1200" dirty="0"/>
              <a:t>les périodes indemnisées au titre de l’assurance maternité ;</a:t>
            </a:r>
          </a:p>
          <a:p>
            <a:r>
              <a:rPr lang="fr-FR" sz="1200" dirty="0"/>
              <a:t>les périodes de perception d’une pension d’invalidité, dans la limite de 2 trimestres</a:t>
            </a:r>
          </a:p>
          <a:p>
            <a:r>
              <a:rPr lang="fr-FR" sz="1200" dirty="0"/>
              <a:t>les trimestres de majoration de durée d’assurance attribués dans le cadre du compte professionnel de</a:t>
            </a:r>
            <a:r>
              <a:rPr lang="fr-FR" sz="1400" dirty="0"/>
              <a:t> prévention.</a:t>
            </a:r>
          </a:p>
          <a:p>
            <a:pPr marL="0" indent="0">
              <a:buNone/>
            </a:pPr>
            <a:endParaRPr lang="fr-FR" sz="1200" dirty="0"/>
          </a:p>
          <a:p>
            <a:pPr marL="0" indent="0">
              <a:buNone/>
            </a:pPr>
            <a:endParaRPr lang="fr-FR" sz="2400" dirty="0"/>
          </a:p>
          <a:p>
            <a:pPr>
              <a:buFontTx/>
              <a:buChar char="-"/>
            </a:pPr>
            <a:endParaRPr lang="fr-FR" sz="2400" dirty="0"/>
          </a:p>
          <a:p>
            <a:pPr>
              <a:buFontTx/>
              <a:buChar char="-"/>
            </a:pPr>
            <a:endParaRPr lang="fr-FR" sz="2400" dirty="0"/>
          </a:p>
          <a:p>
            <a:pPr>
              <a:buFontTx/>
              <a:buChar char="-"/>
            </a:pPr>
            <a:endParaRPr lang="fr-FR" sz="2400" dirty="0"/>
          </a:p>
          <a:p>
            <a:pPr marL="0" indent="0">
              <a:buNone/>
            </a:pPr>
            <a:endParaRPr lang="fr-FR" sz="2400" dirty="0"/>
          </a:p>
          <a:p>
            <a:pPr marL="0" indent="0">
              <a:buNone/>
            </a:pPr>
            <a:endParaRPr lang="fr-FR" sz="2400" dirty="0"/>
          </a:p>
        </p:txBody>
      </p:sp>
      <p:sp>
        <p:nvSpPr>
          <p:cNvPr id="4" name="ZoneTexte 3"/>
          <p:cNvSpPr txBox="1"/>
          <p:nvPr/>
        </p:nvSpPr>
        <p:spPr>
          <a:xfrm>
            <a:off x="539552" y="260648"/>
            <a:ext cx="3833101" cy="461665"/>
          </a:xfrm>
          <a:prstGeom prst="rect">
            <a:avLst/>
          </a:prstGeom>
          <a:noFill/>
        </p:spPr>
        <p:txBody>
          <a:bodyPr wrap="none" rtlCol="0">
            <a:spAutoFit/>
          </a:bodyPr>
          <a:lstStyle/>
          <a:p>
            <a:r>
              <a:rPr lang="fr-FR" sz="2400" dirty="0"/>
              <a:t>Retraite du régime général</a:t>
            </a:r>
          </a:p>
        </p:txBody>
      </p:sp>
    </p:spTree>
    <p:extLst>
      <p:ext uri="{BB962C8B-B14F-4D97-AF65-F5344CB8AC3E}">
        <p14:creationId xmlns:p14="http://schemas.microsoft.com/office/powerpoint/2010/main" val="417247624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179388" y="115888"/>
            <a:ext cx="7772400" cy="865187"/>
          </a:xfrm>
          <a:prstGeom prst="rect">
            <a:avLst/>
          </a:prstGeom>
        </p:spPr>
        <p:txBody>
          <a:bodyPr/>
          <a:lstStyle/>
          <a:p>
            <a:pPr fontAlgn="auto">
              <a:spcAft>
                <a:spcPts val="0"/>
              </a:spcAft>
              <a:defRPr/>
            </a:pPr>
            <a:endParaRPr lang="fr-FR" sz="2700" dirty="0">
              <a:solidFill>
                <a:srgbClr val="002395"/>
              </a:solidFill>
              <a:latin typeface="Arial" pitchFamily="34" charset="0"/>
              <a:ea typeface="+mj-ea"/>
              <a:cs typeface="Arial" pitchFamily="34" charset="0"/>
            </a:endParaRPr>
          </a:p>
        </p:txBody>
      </p:sp>
      <p:cxnSp>
        <p:nvCxnSpPr>
          <p:cNvPr id="5" name="Connecteur droit 4"/>
          <p:cNvCxnSpPr/>
          <p:nvPr/>
        </p:nvCxnSpPr>
        <p:spPr>
          <a:xfrm>
            <a:off x="323850" y="692150"/>
            <a:ext cx="8208963"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Espace réservé du numéro de diapositive 5"/>
          <p:cNvSpPr>
            <a:spLocks noGrp="1"/>
          </p:cNvSpPr>
          <p:nvPr>
            <p:ph type="sldNum" sz="quarter" idx="12"/>
          </p:nvPr>
        </p:nvSpPr>
        <p:spPr/>
        <p:txBody>
          <a:bodyPr/>
          <a:lstStyle/>
          <a:p>
            <a:pPr>
              <a:defRPr/>
            </a:pPr>
            <a:fld id="{A99A2F4D-446D-479F-A059-BAC8A09FCC8D}" type="slidenum">
              <a:rPr lang="fr-FR" smtClean="0"/>
              <a:pPr>
                <a:defRPr/>
              </a:pPr>
              <a:t>9</a:t>
            </a:fld>
            <a:endParaRPr lang="fr-FR" dirty="0"/>
          </a:p>
        </p:txBody>
      </p:sp>
      <p:sp>
        <p:nvSpPr>
          <p:cNvPr id="2" name="Espace réservé du contenu 1"/>
          <p:cNvSpPr>
            <a:spLocks noGrp="1"/>
          </p:cNvSpPr>
          <p:nvPr>
            <p:ph idx="1"/>
          </p:nvPr>
        </p:nvSpPr>
        <p:spPr>
          <a:xfrm>
            <a:off x="173995" y="811734"/>
            <a:ext cx="8229600" cy="5544616"/>
          </a:xfrm>
        </p:spPr>
        <p:txBody>
          <a:bodyPr/>
          <a:lstStyle/>
          <a:p>
            <a:pPr marL="0" indent="0">
              <a:buNone/>
            </a:pPr>
            <a:endParaRPr lang="fr-FR" sz="2400" dirty="0"/>
          </a:p>
          <a:p>
            <a:pPr marL="0" indent="0">
              <a:buNone/>
            </a:pPr>
            <a:endParaRPr lang="fr-FR" sz="2400" dirty="0"/>
          </a:p>
        </p:txBody>
      </p:sp>
      <p:sp>
        <p:nvSpPr>
          <p:cNvPr id="4" name="ZoneTexte 3"/>
          <p:cNvSpPr txBox="1"/>
          <p:nvPr/>
        </p:nvSpPr>
        <p:spPr>
          <a:xfrm>
            <a:off x="539552" y="260648"/>
            <a:ext cx="4020652" cy="461665"/>
          </a:xfrm>
          <a:prstGeom prst="rect">
            <a:avLst/>
          </a:prstGeom>
          <a:noFill/>
        </p:spPr>
        <p:txBody>
          <a:bodyPr wrap="none" rtlCol="0">
            <a:spAutoFit/>
          </a:bodyPr>
          <a:lstStyle/>
          <a:p>
            <a:r>
              <a:rPr lang="fr-FR" sz="2400" dirty="0"/>
              <a:t>Retraite du régime général </a:t>
            </a:r>
          </a:p>
        </p:txBody>
      </p:sp>
      <p:pic>
        <p:nvPicPr>
          <p:cNvPr id="7" name="Image 6">
            <a:extLst>
              <a:ext uri="{FF2B5EF4-FFF2-40B4-BE49-F238E27FC236}">
                <a16:creationId xmlns:a16="http://schemas.microsoft.com/office/drawing/2014/main" id="{D1F906A5-AF0F-46B3-9599-96B52FC6E1CF}"/>
              </a:ext>
            </a:extLst>
          </p:cNvPr>
          <p:cNvPicPr>
            <a:picLocks noChangeAspect="1"/>
          </p:cNvPicPr>
          <p:nvPr/>
        </p:nvPicPr>
        <p:blipFill>
          <a:blip r:embed="rId3"/>
          <a:stretch>
            <a:fillRect/>
          </a:stretch>
        </p:blipFill>
        <p:spPr>
          <a:xfrm>
            <a:off x="128722" y="1070496"/>
            <a:ext cx="8886555" cy="4387894"/>
          </a:xfrm>
          <a:prstGeom prst="rect">
            <a:avLst/>
          </a:prstGeom>
        </p:spPr>
      </p:pic>
    </p:spTree>
    <p:extLst>
      <p:ext uri="{BB962C8B-B14F-4D97-AF65-F5344CB8AC3E}">
        <p14:creationId xmlns:p14="http://schemas.microsoft.com/office/powerpoint/2010/main" val="3285842191"/>
      </p:ext>
    </p:extLst>
  </p:cSld>
  <p:clrMapOvr>
    <a:masterClrMapping/>
  </p:clrMapOvr>
  <p:transition spd="slow">
    <p:randomBar dir="vert"/>
  </p:transition>
</p:sld>
</file>

<file path=ppt/theme/theme1.xml><?xml version="1.0" encoding="utf-8"?>
<a:theme xmlns:a="http://schemas.openxmlformats.org/drawingml/2006/main" name="modele_retra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modele_retraite</Template>
  <TotalTime>2170</TotalTime>
  <Words>3061</Words>
  <Application>Microsoft Office PowerPoint</Application>
  <PresentationFormat>Affichage à l'écran (4:3)</PresentationFormat>
  <Paragraphs>416</Paragraphs>
  <Slides>33</Slides>
  <Notes>32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Exo 2 Medium</vt:lpstr>
      <vt:lpstr>Raleway</vt:lpstr>
      <vt:lpstr>Wingdings</vt:lpstr>
      <vt:lpstr>modele_retraite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sv1021</dc:creator>
  <cp:lastModifiedBy>METTMANN Hervé</cp:lastModifiedBy>
  <cp:revision>244</cp:revision>
  <cp:lastPrinted>2016-12-12T09:10:25Z</cp:lastPrinted>
  <dcterms:created xsi:type="dcterms:W3CDTF">2016-10-21T06:54:56Z</dcterms:created>
  <dcterms:modified xsi:type="dcterms:W3CDTF">2022-11-16T13:08:54Z</dcterms:modified>
</cp:coreProperties>
</file>